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368" r:id="rId2"/>
    <p:sldId id="372" r:id="rId3"/>
    <p:sldId id="520" r:id="rId4"/>
    <p:sldId id="521" r:id="rId5"/>
    <p:sldId id="522" r:id="rId6"/>
    <p:sldId id="523" r:id="rId7"/>
    <p:sldId id="381" r:id="rId8"/>
    <p:sldId id="524" r:id="rId9"/>
    <p:sldId id="525" r:id="rId10"/>
    <p:sldId id="528" r:id="rId11"/>
    <p:sldId id="382" r:id="rId12"/>
    <p:sldId id="527" r:id="rId13"/>
    <p:sldId id="530" r:id="rId14"/>
    <p:sldId id="529" r:id="rId15"/>
    <p:sldId id="543" r:id="rId16"/>
    <p:sldId id="544" r:id="rId17"/>
    <p:sldId id="546" r:id="rId18"/>
    <p:sldId id="547" r:id="rId19"/>
    <p:sldId id="552" r:id="rId20"/>
    <p:sldId id="550" r:id="rId21"/>
    <p:sldId id="553" r:id="rId22"/>
    <p:sldId id="551" r:id="rId23"/>
    <p:sldId id="554" r:id="rId24"/>
    <p:sldId id="516" r:id="rId25"/>
    <p:sldId id="548" r:id="rId26"/>
    <p:sldId id="549" r:id="rId27"/>
    <p:sldId id="545" r:id="rId28"/>
    <p:sldId id="517" r:id="rId29"/>
    <p:sldId id="281" r:id="rId30"/>
    <p:sldId id="536" r:id="rId31"/>
    <p:sldId id="537" r:id="rId32"/>
    <p:sldId id="538" r:id="rId33"/>
    <p:sldId id="539" r:id="rId34"/>
    <p:sldId id="540" r:id="rId35"/>
    <p:sldId id="541" r:id="rId36"/>
    <p:sldId id="534" r:id="rId37"/>
    <p:sldId id="535" r:id="rId38"/>
    <p:sldId id="518" r:id="rId39"/>
    <p:sldId id="519" r:id="rId40"/>
    <p:sldId id="514" r:id="rId41"/>
    <p:sldId id="373" r:id="rId42"/>
    <p:sldId id="408" r:id="rId43"/>
    <p:sldId id="375" r:id="rId44"/>
    <p:sldId id="460" r:id="rId45"/>
    <p:sldId id="416" r:id="rId46"/>
    <p:sldId id="463" r:id="rId47"/>
    <p:sldId id="466" r:id="rId48"/>
    <p:sldId id="467" r:id="rId49"/>
    <p:sldId id="468" r:id="rId50"/>
    <p:sldId id="469" r:id="rId51"/>
    <p:sldId id="470" r:id="rId52"/>
    <p:sldId id="471" r:id="rId53"/>
    <p:sldId id="472" r:id="rId54"/>
    <p:sldId id="480" r:id="rId55"/>
    <p:sldId id="473" r:id="rId56"/>
    <p:sldId id="474" r:id="rId57"/>
    <p:sldId id="418" r:id="rId58"/>
    <p:sldId id="479" r:id="rId59"/>
    <p:sldId id="486" r:id="rId60"/>
    <p:sldId id="489" r:id="rId61"/>
    <p:sldId id="490" r:id="rId62"/>
    <p:sldId id="493" r:id="rId63"/>
    <p:sldId id="491" r:id="rId64"/>
    <p:sldId id="494" r:id="rId65"/>
    <p:sldId id="495" r:id="rId66"/>
    <p:sldId id="496" r:id="rId67"/>
    <p:sldId id="500" r:id="rId68"/>
    <p:sldId id="497" r:id="rId69"/>
    <p:sldId id="498" r:id="rId70"/>
    <p:sldId id="499" r:id="rId71"/>
    <p:sldId id="492" r:id="rId72"/>
    <p:sldId id="501" r:id="rId73"/>
    <p:sldId id="502" r:id="rId74"/>
    <p:sldId id="503" r:id="rId75"/>
    <p:sldId id="504" r:id="rId76"/>
    <p:sldId id="508" r:id="rId77"/>
    <p:sldId id="510" r:id="rId78"/>
    <p:sldId id="509" r:id="rId79"/>
    <p:sldId id="506" r:id="rId80"/>
    <p:sldId id="507" r:id="rId81"/>
    <p:sldId id="511" r:id="rId82"/>
    <p:sldId id="512" r:id="rId83"/>
    <p:sldId id="513" r:id="rId84"/>
    <p:sldId id="452" r:id="rId85"/>
    <p:sldId id="450" r:id="rId86"/>
    <p:sldId id="425" r:id="rId87"/>
    <p:sldId id="426" r:id="rId88"/>
    <p:sldId id="483" r:id="rId89"/>
    <p:sldId id="482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4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ED7D31"/>
    <a:srgbClr val="7451EB"/>
    <a:srgbClr val="63C0C4"/>
    <a:srgbClr val="F7BF4A"/>
    <a:srgbClr val="144971"/>
    <a:srgbClr val="F2C1A2"/>
    <a:srgbClr val="CC00CC"/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374" autoAdjust="0"/>
  </p:normalViewPr>
  <p:slideViewPr>
    <p:cSldViewPr snapToGrid="0">
      <p:cViewPr>
        <p:scale>
          <a:sx n="125" d="100"/>
          <a:sy n="125" d="100"/>
        </p:scale>
        <p:origin x="324" y="-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nettoyage et aussi l’analyse exploratoire du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7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3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5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94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indent="-228600">
              <a:buAutoNum type="arabicPeriod"/>
            </a:pPr>
            <a:r>
              <a:rPr lang="fr-FR" dirty="0"/>
              <a:t>Le processus pour faire le nettoyage du jeu de données</a:t>
            </a:r>
          </a:p>
          <a:p>
            <a:pPr marL="228600" indent="-228600">
              <a:buAutoNum type="arabicPeriod"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Finalement…La conclusion sur le modélisation et aussi le jeu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3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On travail dan la ville de Seattle qui cherche d’être une ville neutre en émissions de carbone en 2050. </a:t>
            </a:r>
          </a:p>
          <a:p>
            <a:pPr marL="0" indent="0">
              <a:buNone/>
            </a:pPr>
            <a:endParaRPr lang="fr-FR" sz="1200" b="0" i="0" dirty="0">
              <a:ln>
                <a:solidFill>
                  <a:schemeClr val="tx1"/>
                </a:solidFill>
              </a:ln>
              <a:effectLst/>
              <a:latin typeface="Google Sans"/>
            </a:endParaRPr>
          </a:p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Pour cela, il faut faire des prédictions des émissions de CO2 et de la consommation totale d’énergie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3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Il</a:t>
            </a:r>
            <a:r>
              <a:rPr lang="es-ES" dirty="0"/>
              <a:t> y a 2 </a:t>
            </a:r>
            <a:r>
              <a:rPr lang="es-ES" dirty="0" err="1"/>
              <a:t>ensembles</a:t>
            </a:r>
            <a:r>
              <a:rPr lang="es-ES" dirty="0"/>
              <a:t> des </a:t>
            </a:r>
            <a:r>
              <a:rPr lang="es-ES" dirty="0" err="1"/>
              <a:t>données</a:t>
            </a:r>
            <a:r>
              <a:rPr lang="es-ES" dirty="0"/>
              <a:t> qui </a:t>
            </a:r>
            <a:r>
              <a:rPr lang="es-ES" dirty="0" err="1"/>
              <a:t>représentent</a:t>
            </a:r>
            <a:r>
              <a:rPr lang="es-ES" dirty="0"/>
              <a:t> </a:t>
            </a:r>
            <a:r>
              <a:rPr lang="es-ES" dirty="0" err="1"/>
              <a:t>deux</a:t>
            </a:r>
            <a:r>
              <a:rPr lang="es-ES" dirty="0"/>
              <a:t> </a:t>
            </a:r>
            <a:r>
              <a:rPr lang="es-ES" dirty="0" err="1"/>
              <a:t>ans</a:t>
            </a:r>
            <a:r>
              <a:rPr lang="es-ES" dirty="0"/>
              <a:t> des </a:t>
            </a:r>
            <a:r>
              <a:rPr lang="es-ES" dirty="0" err="1"/>
              <a:t>relevés</a:t>
            </a:r>
            <a:r>
              <a:rPr lang="es-E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6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5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Selection</a:t>
            </a:r>
            <a:r>
              <a:rPr lang="es-ES" dirty="0"/>
              <a:t> des </a:t>
            </a:r>
            <a:r>
              <a:rPr lang="es-ES" dirty="0" err="1"/>
              <a:t>features</a:t>
            </a:r>
            <a:r>
              <a:rPr lang="es-ES" dirty="0"/>
              <a:t>: </a:t>
            </a:r>
            <a:endParaRPr lang="fr-FR" sz="1200" dirty="0">
              <a:solidFill>
                <a:srgbClr val="202124"/>
              </a:solidFill>
              <a:latin typeface="Google San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Targets: </a:t>
            </a:r>
            <a:r>
              <a:rPr lang="es-ES" dirty="0" err="1"/>
              <a:t>SiteEnergyUse</a:t>
            </a:r>
            <a:r>
              <a:rPr lang="es-ES" dirty="0"/>
              <a:t>, </a:t>
            </a:r>
            <a:r>
              <a:rPr lang="es-ES" dirty="0" err="1"/>
              <a:t>GHGEmissions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Déclaratifs</a:t>
            </a:r>
            <a:r>
              <a:rPr lang="es-ES" dirty="0"/>
              <a:t>: </a:t>
            </a:r>
            <a:r>
              <a:rPr lang="en-US" dirty="0" err="1"/>
              <a:t>PropertyName</a:t>
            </a:r>
            <a:r>
              <a:rPr lang="en-US" dirty="0"/>
              <a:t>, Address, </a:t>
            </a:r>
            <a:r>
              <a:rPr lang="en-US" dirty="0" err="1"/>
              <a:t>NumberofBuildings</a:t>
            </a:r>
            <a:r>
              <a:rPr lang="en-US" dirty="0"/>
              <a:t>, </a:t>
            </a:r>
            <a:r>
              <a:rPr lang="en-US" dirty="0" err="1"/>
              <a:t>NumberofFloors</a:t>
            </a:r>
            <a:r>
              <a:rPr lang="en-US" dirty="0"/>
              <a:t>, </a:t>
            </a:r>
            <a:r>
              <a:rPr lang="en-US" dirty="0" err="1"/>
              <a:t>YearBuilt</a:t>
            </a:r>
            <a:r>
              <a:rPr lang="en-US" dirty="0"/>
              <a:t>, </a:t>
            </a:r>
            <a:r>
              <a:rPr lang="en-US" dirty="0" err="1"/>
              <a:t>PropertyGFATotal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Consommation</a:t>
            </a:r>
            <a:r>
              <a:rPr lang="es-ES" dirty="0"/>
              <a:t>: </a:t>
            </a:r>
            <a:r>
              <a:rPr lang="es-ES" dirty="0" err="1"/>
              <a:t>Electricity</a:t>
            </a:r>
            <a:r>
              <a:rPr lang="es-ES" dirty="0"/>
              <a:t>, </a:t>
            </a:r>
            <a:r>
              <a:rPr lang="es-ES" dirty="0" err="1"/>
              <a:t>NaturalGas</a:t>
            </a:r>
            <a:r>
              <a:rPr lang="es-ES" dirty="0"/>
              <a:t>, </a:t>
            </a:r>
            <a:r>
              <a:rPr lang="es-ES" dirty="0" err="1"/>
              <a:t>SteamUse</a:t>
            </a:r>
            <a:r>
              <a:rPr lang="es-ES" dirty="0"/>
              <a:t>, </a:t>
            </a:r>
            <a:r>
              <a:rPr lang="es-ES" dirty="0" err="1"/>
              <a:t>OtherFuelUse</a:t>
            </a:r>
            <a:endParaRPr lang="es-ES" dirty="0"/>
          </a:p>
          <a:p>
            <a:pPr marL="171450" lvl="0" indent="-171450">
              <a:buFontTx/>
              <a:buChar char="-"/>
            </a:pPr>
            <a:r>
              <a:rPr lang="fr-FR" dirty="0"/>
              <a:t>Pour les données en commun</a:t>
            </a:r>
          </a:p>
          <a:p>
            <a:pPr marL="628650" lvl="1" indent="-171450">
              <a:buFontTx/>
              <a:buChar char="-"/>
            </a:pPr>
            <a:r>
              <a:rPr lang="fr-FR" sz="12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2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2016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Cibles + déclaratifs 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2015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Autres variables  Donnés les plus récent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92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7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29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9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Il y a 9 sous ensemble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0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Le bâtiment est petit, moyen ou grand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J’ai continué l'analyse pour connaître les caractéristiques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2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La plus parte de variable indépendante n’ont pas une corrélation avec les variables cibles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Plus tard je vais vous montrer ce que j'ai fait avec le résultat de cette 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1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modélisations effectuées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9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Tout d'abord on va voir en général tout ce que j'ai fait lors des modélisations et en suite on va entrer en détails sur chaque pas.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Processing</a:t>
            </a:r>
            <a:r>
              <a:rPr lang="fr-FR" dirty="0"/>
              <a:t> : variable dépendant et variable indépendant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Modèles par défaut : 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Cross validation : Pour effectué un évaluation plus rigoureuse</a:t>
            </a:r>
          </a:p>
          <a:p>
            <a:pPr marL="628650" lvl="1" indent="-171450">
              <a:buFontTx/>
              <a:buChar char="-"/>
            </a:pP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51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Je veux simuler un environnement de production.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Make_pipeline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column_transformer</a:t>
            </a:r>
            <a:r>
              <a:rPr lang="fr-FR" dirty="0">
                <a:sym typeface="Wingdings" panose="05000000000000000000" pitchFamily="2" charset="2"/>
              </a:rPr>
              <a:t>  appelé chaque pipeline(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FunctionTransformer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Encoders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KNNImputer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StandardScaler</a:t>
            </a:r>
            <a:endParaRPr lang="fr-FR" sz="1200" dirty="0">
              <a:solidFill>
                <a:srgbClr val="252525"/>
              </a:solidFill>
              <a:latin typeface="Google Sans"/>
              <a:ea typeface="Roboto"/>
              <a:cs typeface="Roboto"/>
              <a:sym typeface="Roboto"/>
            </a:endParaRPr>
          </a:p>
          <a:p>
            <a:pPr marL="457200" lvl="1" indent="0">
              <a:buFontTx/>
              <a:buNone/>
            </a:pP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12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61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7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6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875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86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5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9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86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0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4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12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960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7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01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9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98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831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75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61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03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2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4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Customer-Focused</a:t>
            </a:r>
            <a:r>
              <a:rPr lang="es-ES" dirty="0"/>
              <a:t> Marketing</a:t>
            </a:r>
          </a:p>
          <a:p>
            <a:r>
              <a:rPr lang="fr-FR" dirty="0"/>
              <a:t>https://www.weidert.com/blog/customer-focused-marketing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8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23D07D9-6568-4CAC-8E97-2F4E23726C47}"/>
              </a:ext>
            </a:extLst>
          </p:cNvPr>
          <p:cNvGrpSpPr/>
          <p:nvPr/>
        </p:nvGrpSpPr>
        <p:grpSpPr>
          <a:xfrm>
            <a:off x="300199" y="1653091"/>
            <a:ext cx="6712635" cy="2244877"/>
            <a:chOff x="300199" y="1653091"/>
            <a:chExt cx="6712635" cy="224487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C59DD88-0231-4DD6-B63A-00DE1EDF79C4}"/>
                </a:ext>
              </a:extLst>
            </p:cNvPr>
            <p:cNvSpPr txBox="1"/>
            <p:nvPr/>
          </p:nvSpPr>
          <p:spPr>
            <a:xfrm>
              <a:off x="742152" y="1925017"/>
              <a:ext cx="6270682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Projet 5</a:t>
              </a:r>
            </a:p>
            <a:p>
              <a:r>
                <a:rPr lang="fr-FR" sz="4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« Segmentation des clients d’un ite e-commerce »</a:t>
              </a:r>
            </a:p>
          </p:txBody>
        </p:sp>
        <p:cxnSp>
          <p:nvCxnSpPr>
            <p:cNvPr id="9" name="Google Shape;2466;p51">
              <a:extLst>
                <a:ext uri="{FF2B5EF4-FFF2-40B4-BE49-F238E27FC236}">
                  <a16:creationId xmlns:a16="http://schemas.microsoft.com/office/drawing/2014/main" id="{4836EC1E-2FCF-42BD-A825-D9C2D14DBF82}"/>
                </a:ext>
              </a:extLst>
            </p:cNvPr>
            <p:cNvCxnSpPr/>
            <p:nvPr/>
          </p:nvCxnSpPr>
          <p:spPr>
            <a:xfrm>
              <a:off x="301094" y="1680039"/>
              <a:ext cx="4169488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467;p51">
              <a:extLst>
                <a:ext uri="{FF2B5EF4-FFF2-40B4-BE49-F238E27FC236}">
                  <a16:creationId xmlns:a16="http://schemas.microsoft.com/office/drawing/2014/main" id="{A391C5C2-FB9D-450E-A219-D2B18AE453D9}"/>
                </a:ext>
              </a:extLst>
            </p:cNvPr>
            <p:cNvCxnSpPr>
              <a:cxnSpLocks/>
            </p:cNvCxnSpPr>
            <p:nvPr/>
          </p:nvCxnSpPr>
          <p:spPr>
            <a:xfrm>
              <a:off x="335072" y="1653091"/>
              <a:ext cx="0" cy="2244877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468;p51">
              <a:extLst>
                <a:ext uri="{FF2B5EF4-FFF2-40B4-BE49-F238E27FC236}">
                  <a16:creationId xmlns:a16="http://schemas.microsoft.com/office/drawing/2014/main" id="{DE9901FA-B3FC-402B-9271-4E78E0761449}"/>
                </a:ext>
              </a:extLst>
            </p:cNvPr>
            <p:cNvCxnSpPr/>
            <p:nvPr/>
          </p:nvCxnSpPr>
          <p:spPr>
            <a:xfrm>
              <a:off x="300199" y="3872892"/>
              <a:ext cx="4239527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469;p51">
              <a:extLst>
                <a:ext uri="{FF2B5EF4-FFF2-40B4-BE49-F238E27FC236}">
                  <a16:creationId xmlns:a16="http://schemas.microsoft.com/office/drawing/2014/main" id="{9591926F-FF01-4387-94EC-F02CCE4DE26B}"/>
                </a:ext>
              </a:extLst>
            </p:cNvPr>
            <p:cNvCxnSpPr/>
            <p:nvPr/>
          </p:nvCxnSpPr>
          <p:spPr>
            <a:xfrm flipH="1">
              <a:off x="4510940" y="3556233"/>
              <a:ext cx="5253" cy="341735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E7DF116-2471-4B75-B3B3-C8BDED2137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7492481" y="737318"/>
            <a:ext cx="4498624" cy="152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473CE1-A448-460D-ADB2-BFC9C73A112F}"/>
              </a:ext>
            </a:extLst>
          </p:cNvPr>
          <p:cNvSpPr/>
          <p:nvPr/>
        </p:nvSpPr>
        <p:spPr>
          <a:xfrm>
            <a:off x="279917" y="6221763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98644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2100362" y="3262649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396491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4041006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8035874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8366221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600039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6082553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7" name="Google Shape;902;p38">
            <a:extLst>
              <a:ext uri="{FF2B5EF4-FFF2-40B4-BE49-F238E27FC236}">
                <a16:creationId xmlns:a16="http://schemas.microsoft.com/office/drawing/2014/main" id="{8F0C93EA-AD08-425F-BCC0-C4D23BB7B2B7}"/>
              </a:ext>
            </a:extLst>
          </p:cNvPr>
          <p:cNvSpPr/>
          <p:nvPr/>
        </p:nvSpPr>
        <p:spPr>
          <a:xfrm>
            <a:off x="6162090" y="4065681"/>
            <a:ext cx="3928278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13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38" name="Google Shape;903;p38">
            <a:extLst>
              <a:ext uri="{FF2B5EF4-FFF2-40B4-BE49-F238E27FC236}">
                <a16:creationId xmlns:a16="http://schemas.microsoft.com/office/drawing/2014/main" id="{D00595DA-5FC1-4B3A-87C9-4AFD2C7E22B4}"/>
              </a:ext>
            </a:extLst>
          </p:cNvPr>
          <p:cNvSpPr/>
          <p:nvPr/>
        </p:nvSpPr>
        <p:spPr>
          <a:xfrm flipH="1">
            <a:off x="1986443" y="4065678"/>
            <a:ext cx="4056834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+/- 52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902;p38">
            <a:extLst>
              <a:ext uri="{FF2B5EF4-FFF2-40B4-BE49-F238E27FC236}">
                <a16:creationId xmlns:a16="http://schemas.microsoft.com/office/drawing/2014/main" id="{12203565-87CE-4CC0-B338-E8B77CB5D223}"/>
              </a:ext>
            </a:extLst>
          </p:cNvPr>
          <p:cNvSpPr/>
          <p:nvPr/>
        </p:nvSpPr>
        <p:spPr>
          <a:xfrm>
            <a:off x="6157219" y="2402594"/>
            <a:ext cx="393314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903;p38">
            <a:extLst>
              <a:ext uri="{FF2B5EF4-FFF2-40B4-BE49-F238E27FC236}">
                <a16:creationId xmlns:a16="http://schemas.microsoft.com/office/drawing/2014/main" id="{F91FBC39-C317-477B-A4AB-BC0D616267C0}"/>
              </a:ext>
            </a:extLst>
          </p:cNvPr>
          <p:cNvSpPr/>
          <p:nvPr/>
        </p:nvSpPr>
        <p:spPr>
          <a:xfrm flipH="1">
            <a:off x="1986444" y="2402591"/>
            <a:ext cx="4051962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9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EF4F5A28-DCD6-47AB-81D4-6DCB58941D9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A1309D-D211-4C7B-B4E9-10C46E05540A}"/>
              </a:ext>
            </a:extLst>
          </p:cNvPr>
          <p:cNvSpPr/>
          <p:nvPr/>
        </p:nvSpPr>
        <p:spPr>
          <a:xfrm>
            <a:off x="8777761" y="415535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68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5C9387-10E4-4271-9816-0D087A21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792220"/>
            <a:ext cx="6543676" cy="432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B329E67-DC1E-4753-B805-D5F54F35AC7B}"/>
              </a:ext>
            </a:extLst>
          </p:cNvPr>
          <p:cNvCxnSpPr>
            <a:cxnSpLocks/>
          </p:cNvCxnSpPr>
          <p:nvPr/>
        </p:nvCxnSpPr>
        <p:spPr>
          <a:xfrm>
            <a:off x="1162442" y="2397809"/>
            <a:ext cx="212368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959AE4-0F23-4846-A2C8-DD03EECEA14D}"/>
              </a:ext>
            </a:extLst>
          </p:cNvPr>
          <p:cNvCxnSpPr>
            <a:cxnSpLocks/>
          </p:cNvCxnSpPr>
          <p:nvPr/>
        </p:nvCxnSpPr>
        <p:spPr>
          <a:xfrm>
            <a:off x="1162442" y="5507721"/>
            <a:ext cx="3052371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5AAC29-36ED-40FF-8E0F-268B0E245EC5}"/>
              </a:ext>
            </a:extLst>
          </p:cNvPr>
          <p:cNvCxnSpPr>
            <a:cxnSpLocks/>
          </p:cNvCxnSpPr>
          <p:nvPr/>
        </p:nvCxnSpPr>
        <p:spPr>
          <a:xfrm flipH="1">
            <a:off x="8043863" y="3059796"/>
            <a:ext cx="2793962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C486755-E419-4A00-BEA0-459F1BD56E62}"/>
              </a:ext>
            </a:extLst>
          </p:cNvPr>
          <p:cNvCxnSpPr>
            <a:cxnSpLocks/>
          </p:cNvCxnSpPr>
          <p:nvPr/>
        </p:nvCxnSpPr>
        <p:spPr>
          <a:xfrm flipH="1">
            <a:off x="5836082" y="2069197"/>
            <a:ext cx="500174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75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3ADACD-9166-491B-8DDD-A89BDFBFE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2" y="1689462"/>
            <a:ext cx="7715250" cy="3961603"/>
          </a:xfrm>
          <a:prstGeom prst="rect">
            <a:avLst/>
          </a:prstGeom>
        </p:spPr>
      </p:pic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E8D4EBB-8F35-45A0-8C4A-6E435323BB01}"/>
              </a:ext>
            </a:extLst>
          </p:cNvPr>
          <p:cNvSpPr txBox="1"/>
          <p:nvPr/>
        </p:nvSpPr>
        <p:spPr>
          <a:xfrm>
            <a:off x="8571771" y="2249033"/>
            <a:ext cx="33297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order_status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order_purchase_timestamp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review_score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product_category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payment_value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product_width_cm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product_height_cm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product_length_cm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product_weight_g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customer_city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customer_state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customer_region</a:t>
            </a:r>
            <a:endParaRPr lang="en-US" dirty="0">
              <a:solidFill>
                <a:srgbClr val="000000"/>
              </a:solidFill>
              <a:latin typeface="docs-Roboto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FD75F8-626E-4909-97FF-C17A5F43C965}"/>
              </a:ext>
            </a:extLst>
          </p:cNvPr>
          <p:cNvSpPr txBox="1"/>
          <p:nvPr/>
        </p:nvSpPr>
        <p:spPr>
          <a:xfrm>
            <a:off x="8571772" y="1773949"/>
            <a:ext cx="332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Les colonnes à travailler sont: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BAC1BFE-77D3-40DE-92D5-FA7F9C01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4" y="1773949"/>
            <a:ext cx="457727" cy="42727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4FB9287-2EEE-4CCB-A1F0-38140B4729ED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191744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36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3" y="2416968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16968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866146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payment_value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product_length_cm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product_weight_g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product_height_cm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product_width_cm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119501-96BD-4BFB-BAFB-D9CCFF34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65" y="1590891"/>
            <a:ext cx="6342647" cy="447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BC6F1B-DB42-4BB2-8C9B-0E6B7889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50" y="4534512"/>
            <a:ext cx="197167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745357-D13C-4947-88F1-E136B5AA33ED}"/>
              </a:ext>
            </a:extLst>
          </p:cNvPr>
          <p:cNvSpPr txBox="1"/>
          <p:nvPr/>
        </p:nvSpPr>
        <p:spPr>
          <a:xfrm>
            <a:off x="835632" y="1920768"/>
            <a:ext cx="365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59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100888" y="1252842"/>
            <a:ext cx="5091114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100886" y="1261868"/>
            <a:ext cx="5091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584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dirty="0">
                <a:solidFill>
                  <a:srgbClr val="548235"/>
                </a:solidFill>
                <a:latin typeface="docs-Roboto"/>
              </a:rPr>
              <a:t>KNN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090098"/>
            <a:ext cx="4218539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2" y="5098586"/>
            <a:ext cx="4200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58405F-696E-4485-A497-8BB9AD7F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9" y="2269865"/>
            <a:ext cx="7564320" cy="378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031D66-C099-422B-81DB-052E462A16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C51DB32-6423-408F-9C33-D8DA6DE649CD}"/>
              </a:ext>
            </a:extLst>
          </p:cNvPr>
          <p:cNvSpPr txBox="1"/>
          <p:nvPr/>
        </p:nvSpPr>
        <p:spPr>
          <a:xfrm>
            <a:off x="835845" y="2707793"/>
            <a:ext cx="3264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79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9794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750118" y="2041038"/>
            <a:ext cx="6266" cy="326690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product_volume_cc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 flipH="1">
            <a:off x="7668614" y="3289096"/>
            <a:ext cx="3310496" cy="608700"/>
          </a:xfrm>
          <a:prstGeom prst="homePlate">
            <a:avLst>
              <a:gd name="adj" fmla="val 37196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product_volume_cc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1445116" y="3352996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product_height_cm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1445116" y="248020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product_length_cm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1445116" y="4225790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product_width_cm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3"/>
          </p:cNvCxnSpPr>
          <p:nvPr/>
        </p:nvCxnSpPr>
        <p:spPr>
          <a:xfrm flipH="1" flipV="1">
            <a:off x="3954616" y="2720651"/>
            <a:ext cx="3713998" cy="8727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 flipH="1">
            <a:off x="3954616" y="3593446"/>
            <a:ext cx="37139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3"/>
          </p:cNvCxnSpPr>
          <p:nvPr/>
        </p:nvCxnSpPr>
        <p:spPr>
          <a:xfrm flipH="1">
            <a:off x="3954616" y="3593446"/>
            <a:ext cx="3713998" cy="87279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907814" y="2041038"/>
            <a:ext cx="0" cy="326070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307943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301741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7" name="Graphique 96">
            <a:extLst>
              <a:ext uri="{FF2B5EF4-FFF2-40B4-BE49-F238E27FC236}">
                <a16:creationId xmlns:a16="http://schemas.microsoft.com/office/drawing/2014/main" id="{3B725F05-FAFC-42F5-BA1C-607C43CA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57" y="4181968"/>
            <a:ext cx="2076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DFC94-1A4D-4E43-821B-B28C3DA0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9" r="7829" b="5746"/>
          <a:stretch/>
        </p:blipFill>
        <p:spPr>
          <a:xfrm>
            <a:off x="5363017" y="1327816"/>
            <a:ext cx="6195571" cy="4736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844896" y="1920352"/>
            <a:ext cx="37128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11 catégories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176596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4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C68C30-548E-4341-B699-ECFE211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52575"/>
            <a:ext cx="10058400" cy="375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81C5CD-9FBC-4817-A522-8BFBAA1A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508445"/>
            <a:ext cx="8931592" cy="48572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B81CF3-13E0-4C6C-A683-0F187A48F11F}"/>
              </a:ext>
            </a:extLst>
          </p:cNvPr>
          <p:cNvSpPr txBox="1"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2645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10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9068FCD-524C-4FF0-916B-A13B39595CB3}"/>
              </a:ext>
            </a:extLst>
          </p:cNvPr>
          <p:cNvGrpSpPr/>
          <p:nvPr/>
        </p:nvGrpSpPr>
        <p:grpSpPr>
          <a:xfrm>
            <a:off x="211336" y="1310586"/>
            <a:ext cx="7637263" cy="3769795"/>
            <a:chOff x="561266" y="1650467"/>
            <a:chExt cx="6340520" cy="266435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1E0573A-9F15-47FD-A89A-D2A3A0FD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206" b="95055"/>
            <a:stretch/>
          </p:blipFill>
          <p:spPr>
            <a:xfrm>
              <a:off x="561266" y="1650467"/>
              <a:ext cx="6340520" cy="338398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8EAEC63-0556-4701-89D6-40FE91EFC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663"/>
            <a:stretch/>
          </p:blipFill>
          <p:spPr>
            <a:xfrm>
              <a:off x="561266" y="1985964"/>
              <a:ext cx="6340520" cy="2328862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E96F840A-44D8-4191-B3B2-C8AA79BD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3" b="43349"/>
          <a:stretch/>
        </p:blipFill>
        <p:spPr>
          <a:xfrm>
            <a:off x="7005813" y="1343225"/>
            <a:ext cx="4748383" cy="21716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264313-3F86-4654-9BFF-22473E718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84"/>
          <a:stretch/>
        </p:blipFill>
        <p:spPr>
          <a:xfrm>
            <a:off x="1862699" y="4228574"/>
            <a:ext cx="4724400" cy="23288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4F89EE8-5252-4FB2-9EFA-2C8C329F9F7E}"/>
              </a:ext>
            </a:extLst>
          </p:cNvPr>
          <p:cNvSpPr txBox="1"/>
          <p:nvPr/>
        </p:nvSpPr>
        <p:spPr>
          <a:xfrm>
            <a:off x="7970437" y="4953112"/>
            <a:ext cx="371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1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year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 o 6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months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highlight>
                <a:srgbClr val="FF0000"/>
              </a:highlight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999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57856F-B05C-41C7-9096-D773C68F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2" y="995667"/>
            <a:ext cx="6551532" cy="26760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89BE1C-DF5B-49FA-9BB8-C64F37488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18"/>
          <a:stretch/>
        </p:blipFill>
        <p:spPr>
          <a:xfrm>
            <a:off x="4267201" y="3892467"/>
            <a:ext cx="4233862" cy="28590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070678-82BB-4635-9B9D-7C854EE63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568"/>
          <a:stretch/>
        </p:blipFill>
        <p:spPr>
          <a:xfrm>
            <a:off x="7653339" y="1111834"/>
            <a:ext cx="4033838" cy="27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00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4FA40F-47C4-46C5-B6E2-2A86D2E68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5209" r="8854"/>
          <a:stretch/>
        </p:blipFill>
        <p:spPr>
          <a:xfrm>
            <a:off x="5713827" y="3429000"/>
            <a:ext cx="6100267" cy="269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B0F578-C060-41B4-8E55-AB42241C6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4049" r="9341"/>
          <a:stretch/>
        </p:blipFill>
        <p:spPr>
          <a:xfrm>
            <a:off x="377906" y="1327816"/>
            <a:ext cx="5672223" cy="25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45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606E17-55A5-4260-BFAD-800B7E7DFE42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Score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ACB66B0-4AC8-4168-A352-B919F649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80A065-B09E-4EDE-A7F2-76808211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2424361"/>
            <a:ext cx="9090000" cy="25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6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D11B42-7699-4C94-892C-DD6DB0BC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" y="182562"/>
            <a:ext cx="5488782" cy="61087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74C75B-0DA8-419C-ADD7-FA4EFBB31294}"/>
              </a:ext>
            </a:extLst>
          </p:cNvPr>
          <p:cNvSpPr txBox="1"/>
          <p:nvPr/>
        </p:nvSpPr>
        <p:spPr>
          <a:xfrm>
            <a:off x="6096000" y="520698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D733B5-40C0-40CD-8D17-63FC7C1F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95" y="3925911"/>
            <a:ext cx="10371268" cy="2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7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CD842-ECD4-4E42-B7DF-3A9B3187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7B472-DAA8-40A3-B453-BA18660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78D0E0-DFE0-4026-9B99-4E25CA43DBA1}"/>
              </a:ext>
            </a:extLst>
          </p:cNvPr>
          <p:cNvSpPr txBox="1"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62170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651AADB-3D28-48B3-9C25-88EDF975DB34}"/>
              </a:ext>
            </a:extLst>
          </p:cNvPr>
          <p:cNvSpPr txBox="1"/>
          <p:nvPr/>
        </p:nvSpPr>
        <p:spPr>
          <a:xfrm>
            <a:off x="3046810" y="2967335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https://medium.com/capillary-data-science/rfm-analysis-an-effective-customer-segmentation-technique-using-python-58804480d232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0B893D-BA6D-4F31-AE81-F8D79E135C1A}"/>
              </a:ext>
            </a:extLst>
          </p:cNvPr>
          <p:cNvSpPr txBox="1"/>
          <p:nvPr/>
        </p:nvSpPr>
        <p:spPr>
          <a:xfrm>
            <a:off x="3046810" y="1762810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808477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07F1B6B-F3AD-4F2F-857C-6506CAB65E8D}"/>
              </a:ext>
            </a:extLst>
          </p:cNvPr>
          <p:cNvSpPr txBox="1"/>
          <p:nvPr/>
        </p:nvSpPr>
        <p:spPr>
          <a:xfrm>
            <a:off x="7072312" y="438260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9BD4A0-F6E1-4A53-BA29-9ABA5C611D76}"/>
              </a:ext>
            </a:extLst>
          </p:cNvPr>
          <p:cNvSpPr txBox="1"/>
          <p:nvPr/>
        </p:nvSpPr>
        <p:spPr>
          <a:xfrm>
            <a:off x="725653" y="4894347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4D22C7B-8BC3-42F4-B43F-A93D106B09E1}"/>
              </a:ext>
            </a:extLst>
          </p:cNvPr>
          <p:cNvSpPr txBox="1"/>
          <p:nvPr/>
        </p:nvSpPr>
        <p:spPr>
          <a:xfrm>
            <a:off x="377906" y="546826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4D22F98-29C2-454D-8F15-FF56EC6E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1264695"/>
            <a:ext cx="6468955" cy="23929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F7203F-9142-4136-8134-3EB198F0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32" y="1162586"/>
            <a:ext cx="3806055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ED8EB-D1CB-477B-9FF6-9AF88C3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7E744-A3E0-4587-99CF-A0B2F7B4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https://clevertap.com/blog/rfm-analysis/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AE8D2F-9EB0-4BD2-9C7A-73DDCC66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690688"/>
            <a:ext cx="9115425" cy="3371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F1DDE2-E0C0-4AB2-9441-617557D0F37B}"/>
              </a:ext>
            </a:extLst>
          </p:cNvPr>
          <p:cNvSpPr txBox="1"/>
          <p:nvPr/>
        </p:nvSpPr>
        <p:spPr>
          <a:xfrm>
            <a:off x="2589610" y="5530632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2F97E3-E71B-4780-8717-11C26993F2EF}"/>
              </a:ext>
            </a:extLst>
          </p:cNvPr>
          <p:cNvSpPr txBox="1"/>
          <p:nvPr/>
        </p:nvSpPr>
        <p:spPr>
          <a:xfrm>
            <a:off x="1862139" y="498264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</p:spTree>
    <p:extLst>
      <p:ext uri="{BB962C8B-B14F-4D97-AF65-F5344CB8AC3E}">
        <p14:creationId xmlns:p14="http://schemas.microsoft.com/office/powerpoint/2010/main" val="3432223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1625100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9" name="Google Shape;2119;p40"/>
          <p:cNvSpPr/>
          <p:nvPr/>
        </p:nvSpPr>
        <p:spPr>
          <a:xfrm>
            <a:off x="1428032" y="3650649"/>
            <a:ext cx="1080063" cy="1059213"/>
          </a:xfrm>
          <a:custGeom>
            <a:avLst/>
            <a:gdLst/>
            <a:ahLst/>
            <a:cxnLst/>
            <a:rect l="l" t="t" r="r" b="b"/>
            <a:pathLst>
              <a:path w="10205" h="10008" extrusionOk="0">
                <a:moveTo>
                  <a:pt x="4478" y="1"/>
                </a:moveTo>
                <a:cubicBezTo>
                  <a:pt x="3900" y="1"/>
                  <a:pt x="3358" y="239"/>
                  <a:pt x="3358" y="239"/>
                </a:cubicBezTo>
                <a:cubicBezTo>
                  <a:pt x="3358" y="239"/>
                  <a:pt x="3716" y="3205"/>
                  <a:pt x="3278" y="3205"/>
                </a:cubicBezTo>
                <a:cubicBezTo>
                  <a:pt x="3272" y="3205"/>
                  <a:pt x="3266" y="3204"/>
                  <a:pt x="3260" y="3203"/>
                </a:cubicBezTo>
                <a:cubicBezTo>
                  <a:pt x="3008" y="3162"/>
                  <a:pt x="2330" y="2824"/>
                  <a:pt x="1690" y="2824"/>
                </a:cubicBezTo>
                <a:cubicBezTo>
                  <a:pt x="1133" y="2824"/>
                  <a:pt x="606" y="3080"/>
                  <a:pt x="415" y="4010"/>
                </a:cubicBezTo>
                <a:cubicBezTo>
                  <a:pt x="0" y="6009"/>
                  <a:pt x="2828" y="10007"/>
                  <a:pt x="2828" y="10007"/>
                </a:cubicBezTo>
                <a:lnTo>
                  <a:pt x="9146" y="9930"/>
                </a:lnTo>
                <a:cubicBezTo>
                  <a:pt x="9146" y="9930"/>
                  <a:pt x="10205" y="3878"/>
                  <a:pt x="8526" y="3276"/>
                </a:cubicBezTo>
                <a:cubicBezTo>
                  <a:pt x="8228" y="3169"/>
                  <a:pt x="7949" y="3134"/>
                  <a:pt x="7693" y="3134"/>
                </a:cubicBezTo>
                <a:cubicBezTo>
                  <a:pt x="7205" y="3134"/>
                  <a:pt x="6800" y="3260"/>
                  <a:pt x="6494" y="3260"/>
                </a:cubicBezTo>
                <a:cubicBezTo>
                  <a:pt x="6057" y="3260"/>
                  <a:pt x="5825" y="3003"/>
                  <a:pt x="5852" y="1751"/>
                </a:cubicBezTo>
                <a:cubicBezTo>
                  <a:pt x="5887" y="328"/>
                  <a:pt x="5157" y="1"/>
                  <a:pt x="44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0" name="Google Shape;2120;p40"/>
          <p:cNvSpPr/>
          <p:nvPr/>
        </p:nvSpPr>
        <p:spPr>
          <a:xfrm>
            <a:off x="1941552" y="2983026"/>
            <a:ext cx="481133" cy="538285"/>
          </a:xfrm>
          <a:custGeom>
            <a:avLst/>
            <a:gdLst/>
            <a:ahLst/>
            <a:cxnLst/>
            <a:rect l="l" t="t" r="r" b="b"/>
            <a:pathLst>
              <a:path w="4546" h="5086" extrusionOk="0">
                <a:moveTo>
                  <a:pt x="1134" y="1"/>
                </a:moveTo>
                <a:cubicBezTo>
                  <a:pt x="362" y="1"/>
                  <a:pt x="1" y="362"/>
                  <a:pt x="1" y="362"/>
                </a:cubicBezTo>
                <a:cubicBezTo>
                  <a:pt x="1" y="362"/>
                  <a:pt x="1436" y="5086"/>
                  <a:pt x="2783" y="5086"/>
                </a:cubicBezTo>
                <a:cubicBezTo>
                  <a:pt x="2874" y="5086"/>
                  <a:pt x="2965" y="5064"/>
                  <a:pt x="3055" y="5017"/>
                </a:cubicBezTo>
                <a:cubicBezTo>
                  <a:pt x="4473" y="4291"/>
                  <a:pt x="4546" y="1271"/>
                  <a:pt x="2692" y="400"/>
                </a:cubicBezTo>
                <a:cubicBezTo>
                  <a:pt x="2055" y="99"/>
                  <a:pt x="1539" y="1"/>
                  <a:pt x="1134" y="1"/>
                </a:cubicBezTo>
                <a:close/>
              </a:path>
            </a:pathLst>
          </a:custGeom>
          <a:solidFill>
            <a:srgbClr val="1810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1" name="Google Shape;2121;p40"/>
          <p:cNvSpPr/>
          <p:nvPr/>
        </p:nvSpPr>
        <p:spPr>
          <a:xfrm>
            <a:off x="1645104" y="3120614"/>
            <a:ext cx="688468" cy="771125"/>
          </a:xfrm>
          <a:custGeom>
            <a:avLst/>
            <a:gdLst/>
            <a:ahLst/>
            <a:cxnLst/>
            <a:rect l="l" t="t" r="r" b="b"/>
            <a:pathLst>
              <a:path w="6505" h="7286" extrusionOk="0">
                <a:moveTo>
                  <a:pt x="3520" y="1"/>
                </a:moveTo>
                <a:cubicBezTo>
                  <a:pt x="3430" y="1"/>
                  <a:pt x="3378" y="6"/>
                  <a:pt x="3378" y="6"/>
                </a:cubicBezTo>
                <a:cubicBezTo>
                  <a:pt x="3351" y="5"/>
                  <a:pt x="3324" y="5"/>
                  <a:pt x="3297" y="5"/>
                </a:cubicBezTo>
                <a:cubicBezTo>
                  <a:pt x="0" y="5"/>
                  <a:pt x="290" y="5178"/>
                  <a:pt x="2349" y="6754"/>
                </a:cubicBezTo>
                <a:cubicBezTo>
                  <a:pt x="2824" y="7118"/>
                  <a:pt x="3302" y="7286"/>
                  <a:pt x="3754" y="7286"/>
                </a:cubicBezTo>
                <a:cubicBezTo>
                  <a:pt x="5283" y="7286"/>
                  <a:pt x="6505" y="5364"/>
                  <a:pt x="6215" y="2594"/>
                </a:cubicBezTo>
                <a:cubicBezTo>
                  <a:pt x="5962" y="173"/>
                  <a:pt x="4058" y="1"/>
                  <a:pt x="3520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2" name="Google Shape;2122;p40"/>
          <p:cNvSpPr/>
          <p:nvPr/>
        </p:nvSpPr>
        <p:spPr>
          <a:xfrm>
            <a:off x="1623831" y="3445113"/>
            <a:ext cx="160977" cy="206911"/>
          </a:xfrm>
          <a:custGeom>
            <a:avLst/>
            <a:gdLst/>
            <a:ahLst/>
            <a:cxnLst/>
            <a:rect l="l" t="t" r="r" b="b"/>
            <a:pathLst>
              <a:path w="1521" h="1955" extrusionOk="0">
                <a:moveTo>
                  <a:pt x="779" y="1"/>
                </a:moveTo>
                <a:cubicBezTo>
                  <a:pt x="726" y="1"/>
                  <a:pt x="668" y="13"/>
                  <a:pt x="607" y="41"/>
                </a:cubicBezTo>
                <a:cubicBezTo>
                  <a:pt x="0" y="310"/>
                  <a:pt x="263" y="1954"/>
                  <a:pt x="1122" y="1954"/>
                </a:cubicBezTo>
                <a:cubicBezTo>
                  <a:pt x="1243" y="1954"/>
                  <a:pt x="1376" y="1921"/>
                  <a:pt x="1521" y="1847"/>
                </a:cubicBezTo>
                <a:lnTo>
                  <a:pt x="1452" y="1305"/>
                </a:lnTo>
                <a:cubicBezTo>
                  <a:pt x="1452" y="1305"/>
                  <a:pt x="1325" y="1"/>
                  <a:pt x="779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3" name="Google Shape;2123;p40"/>
          <p:cNvSpPr/>
          <p:nvPr/>
        </p:nvSpPr>
        <p:spPr>
          <a:xfrm>
            <a:off x="1483173" y="2959001"/>
            <a:ext cx="689208" cy="628352"/>
          </a:xfrm>
          <a:custGeom>
            <a:avLst/>
            <a:gdLst/>
            <a:ahLst/>
            <a:cxnLst/>
            <a:rect l="l" t="t" r="r" b="b"/>
            <a:pathLst>
              <a:path w="6512" h="5937" extrusionOk="0">
                <a:moveTo>
                  <a:pt x="3949" y="1"/>
                </a:moveTo>
                <a:cubicBezTo>
                  <a:pt x="2710" y="1"/>
                  <a:pt x="1378" y="771"/>
                  <a:pt x="910" y="2079"/>
                </a:cubicBezTo>
                <a:cubicBezTo>
                  <a:pt x="1" y="4629"/>
                  <a:pt x="1748" y="5936"/>
                  <a:pt x="1748" y="5936"/>
                </a:cubicBezTo>
                <a:cubicBezTo>
                  <a:pt x="1748" y="5936"/>
                  <a:pt x="1346" y="4920"/>
                  <a:pt x="1936" y="4634"/>
                </a:cubicBezTo>
                <a:cubicBezTo>
                  <a:pt x="1988" y="4608"/>
                  <a:pt x="2040" y="4597"/>
                  <a:pt x="2090" y="4597"/>
                </a:cubicBezTo>
                <a:cubicBezTo>
                  <a:pt x="2603" y="4597"/>
                  <a:pt x="2982" y="5791"/>
                  <a:pt x="2982" y="5791"/>
                </a:cubicBezTo>
                <a:cubicBezTo>
                  <a:pt x="3204" y="4992"/>
                  <a:pt x="2909" y="4155"/>
                  <a:pt x="2909" y="4155"/>
                </a:cubicBezTo>
                <a:lnTo>
                  <a:pt x="2909" y="4155"/>
                </a:lnTo>
                <a:cubicBezTo>
                  <a:pt x="3026" y="4169"/>
                  <a:pt x="3137" y="4176"/>
                  <a:pt x="3245" y="4176"/>
                </a:cubicBezTo>
                <a:cubicBezTo>
                  <a:pt x="4782" y="4176"/>
                  <a:pt x="5386" y="2811"/>
                  <a:pt x="5387" y="2810"/>
                </a:cubicBezTo>
                <a:lnTo>
                  <a:pt x="5387" y="2810"/>
                </a:lnTo>
                <a:lnTo>
                  <a:pt x="5096" y="3502"/>
                </a:lnTo>
                <a:cubicBezTo>
                  <a:pt x="5115" y="3502"/>
                  <a:pt x="5134" y="3502"/>
                  <a:pt x="5152" y="3502"/>
                </a:cubicBezTo>
                <a:cubicBezTo>
                  <a:pt x="6512" y="3502"/>
                  <a:pt x="6403" y="2263"/>
                  <a:pt x="6403" y="2263"/>
                </a:cubicBezTo>
                <a:cubicBezTo>
                  <a:pt x="6208" y="689"/>
                  <a:pt x="5120" y="1"/>
                  <a:pt x="3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4" name="Google Shape;2124;p40"/>
          <p:cNvSpPr/>
          <p:nvPr/>
        </p:nvSpPr>
        <p:spPr>
          <a:xfrm>
            <a:off x="2212177" y="4246938"/>
            <a:ext cx="534157" cy="596284"/>
          </a:xfrm>
          <a:custGeom>
            <a:avLst/>
            <a:gdLst/>
            <a:ahLst/>
            <a:cxnLst/>
            <a:rect l="l" t="t" r="r" b="b"/>
            <a:pathLst>
              <a:path w="5047" h="5634" extrusionOk="0">
                <a:moveTo>
                  <a:pt x="476" y="1"/>
                </a:moveTo>
                <a:cubicBezTo>
                  <a:pt x="169" y="1"/>
                  <a:pt x="0" y="71"/>
                  <a:pt x="88" y="256"/>
                </a:cubicBezTo>
                <a:cubicBezTo>
                  <a:pt x="451" y="1016"/>
                  <a:pt x="2390" y="5599"/>
                  <a:pt x="2390" y="5599"/>
                </a:cubicBezTo>
                <a:lnTo>
                  <a:pt x="5047" y="5633"/>
                </a:lnTo>
                <a:lnTo>
                  <a:pt x="3761" y="691"/>
                </a:lnTo>
                <a:cubicBezTo>
                  <a:pt x="3761" y="691"/>
                  <a:pt x="1439" y="1"/>
                  <a:pt x="476" y="1"/>
                </a:cubicBezTo>
                <a:close/>
              </a:path>
            </a:pathLst>
          </a:custGeom>
          <a:solidFill>
            <a:srgbClr val="833F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5" name="Google Shape;2125;p40"/>
          <p:cNvSpPr/>
          <p:nvPr/>
        </p:nvSpPr>
        <p:spPr>
          <a:xfrm>
            <a:off x="2187093" y="3965198"/>
            <a:ext cx="447160" cy="455097"/>
          </a:xfrm>
          <a:custGeom>
            <a:avLst/>
            <a:gdLst/>
            <a:ahLst/>
            <a:cxnLst/>
            <a:rect l="l" t="t" r="r" b="b"/>
            <a:pathLst>
              <a:path w="4225" h="4300" extrusionOk="0">
                <a:moveTo>
                  <a:pt x="1053" y="0"/>
                </a:moveTo>
                <a:cubicBezTo>
                  <a:pt x="680" y="0"/>
                  <a:pt x="436" y="103"/>
                  <a:pt x="436" y="103"/>
                </a:cubicBezTo>
                <a:cubicBezTo>
                  <a:pt x="436" y="103"/>
                  <a:pt x="0" y="3870"/>
                  <a:pt x="1602" y="4225"/>
                </a:cubicBezTo>
                <a:cubicBezTo>
                  <a:pt x="1838" y="4277"/>
                  <a:pt x="2061" y="4299"/>
                  <a:pt x="2270" y="4299"/>
                </a:cubicBezTo>
                <a:cubicBezTo>
                  <a:pt x="3480" y="4299"/>
                  <a:pt x="4225" y="3554"/>
                  <a:pt x="4225" y="3554"/>
                </a:cubicBezTo>
                <a:cubicBezTo>
                  <a:pt x="4225" y="3554"/>
                  <a:pt x="4203" y="2649"/>
                  <a:pt x="2999" y="1090"/>
                </a:cubicBezTo>
                <a:cubicBezTo>
                  <a:pt x="2307" y="191"/>
                  <a:pt x="1561" y="0"/>
                  <a:pt x="1053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6" name="Google Shape;2126;p40"/>
          <p:cNvSpPr/>
          <p:nvPr/>
        </p:nvSpPr>
        <p:spPr>
          <a:xfrm>
            <a:off x="2493068" y="3830467"/>
            <a:ext cx="492564" cy="1009152"/>
          </a:xfrm>
          <a:custGeom>
            <a:avLst/>
            <a:gdLst/>
            <a:ahLst/>
            <a:cxnLst/>
            <a:rect l="l" t="t" r="r" b="b"/>
            <a:pathLst>
              <a:path w="4654" h="9535" extrusionOk="0">
                <a:moveTo>
                  <a:pt x="3853" y="0"/>
                </a:moveTo>
                <a:cubicBezTo>
                  <a:pt x="3669" y="0"/>
                  <a:pt x="2940" y="1700"/>
                  <a:pt x="2940" y="1700"/>
                </a:cubicBezTo>
                <a:cubicBezTo>
                  <a:pt x="2892" y="1681"/>
                  <a:pt x="2844" y="1672"/>
                  <a:pt x="2796" y="1672"/>
                </a:cubicBezTo>
                <a:cubicBezTo>
                  <a:pt x="1399" y="1672"/>
                  <a:pt x="1" y="9534"/>
                  <a:pt x="1" y="9534"/>
                </a:cubicBezTo>
                <a:lnTo>
                  <a:pt x="2602" y="9534"/>
                </a:lnTo>
                <a:cubicBezTo>
                  <a:pt x="2987" y="8163"/>
                  <a:pt x="3538" y="4421"/>
                  <a:pt x="3538" y="4421"/>
                </a:cubicBezTo>
                <a:cubicBezTo>
                  <a:pt x="3926" y="4289"/>
                  <a:pt x="4131" y="4088"/>
                  <a:pt x="4285" y="3802"/>
                </a:cubicBezTo>
                <a:cubicBezTo>
                  <a:pt x="4349" y="3567"/>
                  <a:pt x="4405" y="3375"/>
                  <a:pt x="4439" y="3247"/>
                </a:cubicBezTo>
                <a:cubicBezTo>
                  <a:pt x="4654" y="2468"/>
                  <a:pt x="4510" y="2340"/>
                  <a:pt x="4391" y="2340"/>
                </a:cubicBezTo>
                <a:cubicBezTo>
                  <a:pt x="4333" y="2340"/>
                  <a:pt x="4281" y="2371"/>
                  <a:pt x="4281" y="2371"/>
                </a:cubicBezTo>
                <a:cubicBezTo>
                  <a:pt x="4336" y="1997"/>
                  <a:pt x="4240" y="1906"/>
                  <a:pt x="4134" y="1906"/>
                </a:cubicBezTo>
                <a:cubicBezTo>
                  <a:pt x="4035" y="1906"/>
                  <a:pt x="3926" y="1987"/>
                  <a:pt x="3926" y="1987"/>
                </a:cubicBezTo>
                <a:cubicBezTo>
                  <a:pt x="3982" y="1682"/>
                  <a:pt x="3933" y="1589"/>
                  <a:pt x="3852" y="1589"/>
                </a:cubicBezTo>
                <a:cubicBezTo>
                  <a:pt x="3729" y="1589"/>
                  <a:pt x="3533" y="1807"/>
                  <a:pt x="3533" y="1807"/>
                </a:cubicBezTo>
                <a:cubicBezTo>
                  <a:pt x="3899" y="449"/>
                  <a:pt x="3948" y="0"/>
                  <a:pt x="3853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7" name="Google Shape;2127;p40"/>
          <p:cNvSpPr/>
          <p:nvPr/>
        </p:nvSpPr>
        <p:spPr>
          <a:xfrm>
            <a:off x="1363365" y="3925191"/>
            <a:ext cx="1246015" cy="914429"/>
          </a:xfrm>
          <a:custGeom>
            <a:avLst/>
            <a:gdLst/>
            <a:ahLst/>
            <a:cxnLst/>
            <a:rect l="l" t="t" r="r" b="b"/>
            <a:pathLst>
              <a:path w="11773" h="8640" extrusionOk="0">
                <a:moveTo>
                  <a:pt x="2225" y="0"/>
                </a:moveTo>
                <a:cubicBezTo>
                  <a:pt x="1831" y="0"/>
                  <a:pt x="1402" y="147"/>
                  <a:pt x="1026" y="609"/>
                </a:cubicBezTo>
                <a:cubicBezTo>
                  <a:pt x="1" y="1869"/>
                  <a:pt x="1312" y="7345"/>
                  <a:pt x="2341" y="8639"/>
                </a:cubicBezTo>
                <a:lnTo>
                  <a:pt x="10500" y="8639"/>
                </a:lnTo>
                <a:cubicBezTo>
                  <a:pt x="10500" y="8639"/>
                  <a:pt x="11773" y="467"/>
                  <a:pt x="8500" y="467"/>
                </a:cubicBezTo>
                <a:cubicBezTo>
                  <a:pt x="8370" y="467"/>
                  <a:pt x="8234" y="480"/>
                  <a:pt x="8091" y="506"/>
                </a:cubicBezTo>
                <a:cubicBezTo>
                  <a:pt x="8091" y="506"/>
                  <a:pt x="8599" y="3185"/>
                  <a:pt x="6634" y="3394"/>
                </a:cubicBezTo>
                <a:cubicBezTo>
                  <a:pt x="6536" y="3404"/>
                  <a:pt x="6440" y="3409"/>
                  <a:pt x="6347" y="3409"/>
                </a:cubicBezTo>
                <a:cubicBezTo>
                  <a:pt x="4093" y="3409"/>
                  <a:pt x="3482" y="442"/>
                  <a:pt x="3482" y="442"/>
                </a:cubicBezTo>
                <a:cubicBezTo>
                  <a:pt x="3482" y="442"/>
                  <a:pt x="2907" y="0"/>
                  <a:pt x="2225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8" name="Google Shape;2128;p40"/>
          <p:cNvSpPr/>
          <p:nvPr/>
        </p:nvSpPr>
        <p:spPr>
          <a:xfrm>
            <a:off x="1192968" y="4234343"/>
            <a:ext cx="511297" cy="605280"/>
          </a:xfrm>
          <a:custGeom>
            <a:avLst/>
            <a:gdLst/>
            <a:ahLst/>
            <a:cxnLst/>
            <a:rect l="l" t="t" r="r" b="b"/>
            <a:pathLst>
              <a:path w="4831" h="5719" extrusionOk="0">
                <a:moveTo>
                  <a:pt x="4355" y="0"/>
                </a:moveTo>
                <a:cubicBezTo>
                  <a:pt x="3393" y="0"/>
                  <a:pt x="1068" y="691"/>
                  <a:pt x="1068" y="691"/>
                </a:cubicBezTo>
                <a:lnTo>
                  <a:pt x="0" y="3882"/>
                </a:lnTo>
                <a:lnTo>
                  <a:pt x="0" y="5718"/>
                </a:lnTo>
                <a:lnTo>
                  <a:pt x="2209" y="5718"/>
                </a:lnTo>
                <a:cubicBezTo>
                  <a:pt x="2209" y="5718"/>
                  <a:pt x="4379" y="1020"/>
                  <a:pt x="4742" y="255"/>
                </a:cubicBezTo>
                <a:cubicBezTo>
                  <a:pt x="4830" y="70"/>
                  <a:pt x="4662" y="0"/>
                  <a:pt x="4355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9" name="Google Shape;2129;p40"/>
          <p:cNvSpPr/>
          <p:nvPr/>
        </p:nvSpPr>
        <p:spPr>
          <a:xfrm>
            <a:off x="1248109" y="3900426"/>
            <a:ext cx="498279" cy="587923"/>
          </a:xfrm>
          <a:custGeom>
            <a:avLst/>
            <a:gdLst/>
            <a:ahLst/>
            <a:cxnLst/>
            <a:rect l="l" t="t" r="r" b="b"/>
            <a:pathLst>
              <a:path w="4708" h="5555" extrusionOk="0">
                <a:moveTo>
                  <a:pt x="3001" y="0"/>
                </a:moveTo>
                <a:cubicBezTo>
                  <a:pt x="2363" y="0"/>
                  <a:pt x="1633" y="365"/>
                  <a:pt x="1021" y="1629"/>
                </a:cubicBezTo>
                <a:cubicBezTo>
                  <a:pt x="475" y="2757"/>
                  <a:pt x="0" y="3846"/>
                  <a:pt x="0" y="3846"/>
                </a:cubicBezTo>
                <a:cubicBezTo>
                  <a:pt x="0" y="3846"/>
                  <a:pt x="1568" y="5520"/>
                  <a:pt x="3460" y="5554"/>
                </a:cubicBezTo>
                <a:cubicBezTo>
                  <a:pt x="3460" y="5554"/>
                  <a:pt x="3917" y="4721"/>
                  <a:pt x="4268" y="3645"/>
                </a:cubicBezTo>
                <a:cubicBezTo>
                  <a:pt x="4391" y="3269"/>
                  <a:pt x="4498" y="2868"/>
                  <a:pt x="4571" y="2462"/>
                </a:cubicBezTo>
                <a:cubicBezTo>
                  <a:pt x="4682" y="1847"/>
                  <a:pt x="4708" y="1223"/>
                  <a:pt x="4571" y="676"/>
                </a:cubicBezTo>
                <a:cubicBezTo>
                  <a:pt x="4571" y="676"/>
                  <a:pt x="3871" y="0"/>
                  <a:pt x="3001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0" name="Google Shape;2130;p40"/>
          <p:cNvSpPr txBox="1"/>
          <p:nvPr/>
        </p:nvSpPr>
        <p:spPr>
          <a:xfrm>
            <a:off x="1630567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6" name="Google Shape;2136;p40"/>
          <p:cNvSpPr/>
          <p:nvPr/>
        </p:nvSpPr>
        <p:spPr>
          <a:xfrm>
            <a:off x="7295396" y="2957414"/>
            <a:ext cx="630787" cy="925859"/>
          </a:xfrm>
          <a:custGeom>
            <a:avLst/>
            <a:gdLst/>
            <a:ahLst/>
            <a:cxnLst/>
            <a:rect l="l" t="t" r="r" b="b"/>
            <a:pathLst>
              <a:path w="5960" h="8748" extrusionOk="0">
                <a:moveTo>
                  <a:pt x="2837" y="0"/>
                </a:moveTo>
                <a:cubicBezTo>
                  <a:pt x="2697" y="0"/>
                  <a:pt x="2611" y="14"/>
                  <a:pt x="2611" y="14"/>
                </a:cubicBezTo>
                <a:lnTo>
                  <a:pt x="1" y="8211"/>
                </a:lnTo>
                <a:cubicBezTo>
                  <a:pt x="1" y="8211"/>
                  <a:pt x="1025" y="8748"/>
                  <a:pt x="2086" y="8748"/>
                </a:cubicBezTo>
                <a:cubicBezTo>
                  <a:pt x="2270" y="8748"/>
                  <a:pt x="2455" y="8731"/>
                  <a:pt x="2636" y="8694"/>
                </a:cubicBezTo>
                <a:cubicBezTo>
                  <a:pt x="3858" y="8442"/>
                  <a:pt x="4272" y="7472"/>
                  <a:pt x="4272" y="7472"/>
                </a:cubicBezTo>
                <a:lnTo>
                  <a:pt x="4272" y="7472"/>
                </a:lnTo>
                <a:lnTo>
                  <a:pt x="4204" y="8002"/>
                </a:lnTo>
                <a:cubicBezTo>
                  <a:pt x="5959" y="6340"/>
                  <a:pt x="5383" y="3175"/>
                  <a:pt x="4806" y="1466"/>
                </a:cubicBezTo>
                <a:cubicBezTo>
                  <a:pt x="4363" y="152"/>
                  <a:pt x="3302" y="0"/>
                  <a:pt x="2837" y="0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7" name="Google Shape;2137;p40"/>
          <p:cNvSpPr/>
          <p:nvPr/>
        </p:nvSpPr>
        <p:spPr>
          <a:xfrm>
            <a:off x="6770128" y="2868934"/>
            <a:ext cx="801607" cy="957716"/>
          </a:xfrm>
          <a:custGeom>
            <a:avLst/>
            <a:gdLst/>
            <a:ahLst/>
            <a:cxnLst/>
            <a:rect l="l" t="t" r="r" b="b"/>
            <a:pathLst>
              <a:path w="7574" h="9049" extrusionOk="0">
                <a:moveTo>
                  <a:pt x="4756" y="1"/>
                </a:moveTo>
                <a:cubicBezTo>
                  <a:pt x="3868" y="1"/>
                  <a:pt x="2913" y="297"/>
                  <a:pt x="2123" y="1239"/>
                </a:cubicBezTo>
                <a:cubicBezTo>
                  <a:pt x="0" y="3780"/>
                  <a:pt x="944" y="7360"/>
                  <a:pt x="944" y="7360"/>
                </a:cubicBezTo>
                <a:cubicBezTo>
                  <a:pt x="944" y="7360"/>
                  <a:pt x="1154" y="8607"/>
                  <a:pt x="2448" y="8838"/>
                </a:cubicBezTo>
                <a:cubicBezTo>
                  <a:pt x="2448" y="8838"/>
                  <a:pt x="2055" y="8376"/>
                  <a:pt x="1987" y="8009"/>
                </a:cubicBezTo>
                <a:lnTo>
                  <a:pt x="1987" y="8009"/>
                </a:lnTo>
                <a:cubicBezTo>
                  <a:pt x="1987" y="8009"/>
                  <a:pt x="2354" y="8816"/>
                  <a:pt x="3324" y="8906"/>
                </a:cubicBezTo>
                <a:lnTo>
                  <a:pt x="3140" y="8052"/>
                </a:lnTo>
                <a:lnTo>
                  <a:pt x="3140" y="8052"/>
                </a:lnTo>
                <a:cubicBezTo>
                  <a:pt x="3140" y="8052"/>
                  <a:pt x="3418" y="8932"/>
                  <a:pt x="4340" y="9047"/>
                </a:cubicBezTo>
                <a:cubicBezTo>
                  <a:pt x="4347" y="9048"/>
                  <a:pt x="4353" y="9048"/>
                  <a:pt x="4360" y="9048"/>
                </a:cubicBezTo>
                <a:cubicBezTo>
                  <a:pt x="5299" y="9048"/>
                  <a:pt x="7574" y="850"/>
                  <a:pt x="7574" y="850"/>
                </a:cubicBezTo>
                <a:cubicBezTo>
                  <a:pt x="7574" y="850"/>
                  <a:pt x="6260" y="1"/>
                  <a:pt x="4756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8" name="Google Shape;2138;p40"/>
          <p:cNvSpPr/>
          <p:nvPr/>
        </p:nvSpPr>
        <p:spPr>
          <a:xfrm>
            <a:off x="6807594" y="3584714"/>
            <a:ext cx="958987" cy="1120599"/>
          </a:xfrm>
          <a:custGeom>
            <a:avLst/>
            <a:gdLst/>
            <a:ahLst/>
            <a:cxnLst/>
            <a:rect l="l" t="t" r="r" b="b"/>
            <a:pathLst>
              <a:path w="9061" h="10588" extrusionOk="0">
                <a:moveTo>
                  <a:pt x="4739" y="1"/>
                </a:moveTo>
                <a:cubicBezTo>
                  <a:pt x="4127" y="1"/>
                  <a:pt x="3555" y="251"/>
                  <a:pt x="3555" y="251"/>
                </a:cubicBezTo>
                <a:cubicBezTo>
                  <a:pt x="3555" y="251"/>
                  <a:pt x="3937" y="3392"/>
                  <a:pt x="3471" y="3392"/>
                </a:cubicBezTo>
                <a:cubicBezTo>
                  <a:pt x="3465" y="3392"/>
                  <a:pt x="3459" y="3391"/>
                  <a:pt x="3452" y="3390"/>
                </a:cubicBezTo>
                <a:cubicBezTo>
                  <a:pt x="3188" y="3345"/>
                  <a:pt x="2471" y="2988"/>
                  <a:pt x="1794" y="2988"/>
                </a:cubicBezTo>
                <a:cubicBezTo>
                  <a:pt x="1204" y="2988"/>
                  <a:pt x="644" y="3259"/>
                  <a:pt x="441" y="4244"/>
                </a:cubicBezTo>
                <a:cubicBezTo>
                  <a:pt x="1" y="6359"/>
                  <a:pt x="2995" y="10587"/>
                  <a:pt x="2995" y="10587"/>
                </a:cubicBezTo>
                <a:lnTo>
                  <a:pt x="9061" y="10515"/>
                </a:lnTo>
                <a:cubicBezTo>
                  <a:pt x="9022" y="9451"/>
                  <a:pt x="8958" y="8392"/>
                  <a:pt x="8860" y="7333"/>
                </a:cubicBezTo>
                <a:cubicBezTo>
                  <a:pt x="8783" y="6457"/>
                  <a:pt x="8685" y="5581"/>
                  <a:pt x="8616" y="4701"/>
                </a:cubicBezTo>
                <a:cubicBezTo>
                  <a:pt x="8582" y="4244"/>
                  <a:pt x="8539" y="3787"/>
                  <a:pt x="8454" y="3335"/>
                </a:cubicBezTo>
                <a:cubicBezTo>
                  <a:pt x="8348" y="3323"/>
                  <a:pt x="8245" y="3318"/>
                  <a:pt x="8145" y="3318"/>
                </a:cubicBezTo>
                <a:cubicBezTo>
                  <a:pt x="7629" y="3318"/>
                  <a:pt x="7199" y="3451"/>
                  <a:pt x="6876" y="3451"/>
                </a:cubicBezTo>
                <a:cubicBezTo>
                  <a:pt x="6414" y="3451"/>
                  <a:pt x="6168" y="3178"/>
                  <a:pt x="6199" y="1848"/>
                </a:cubicBezTo>
                <a:cubicBezTo>
                  <a:pt x="6233" y="346"/>
                  <a:pt x="5459" y="1"/>
                  <a:pt x="4739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40"/>
          <p:cNvSpPr/>
          <p:nvPr/>
        </p:nvSpPr>
        <p:spPr>
          <a:xfrm>
            <a:off x="7695459" y="3398227"/>
            <a:ext cx="129439" cy="39900"/>
          </a:xfrm>
          <a:custGeom>
            <a:avLst/>
            <a:gdLst/>
            <a:ahLst/>
            <a:cxnLst/>
            <a:rect l="l" t="t" r="r" b="b"/>
            <a:pathLst>
              <a:path w="1223" h="377" extrusionOk="0">
                <a:moveTo>
                  <a:pt x="31" y="1"/>
                </a:moveTo>
                <a:lnTo>
                  <a:pt x="1" y="133"/>
                </a:lnTo>
                <a:lnTo>
                  <a:pt x="1197" y="377"/>
                </a:lnTo>
                <a:lnTo>
                  <a:pt x="1223" y="244"/>
                </a:lnTo>
                <a:lnTo>
                  <a:pt x="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40"/>
          <p:cNvSpPr/>
          <p:nvPr/>
        </p:nvSpPr>
        <p:spPr>
          <a:xfrm>
            <a:off x="7037366" y="3023881"/>
            <a:ext cx="729003" cy="816001"/>
          </a:xfrm>
          <a:custGeom>
            <a:avLst/>
            <a:gdLst/>
            <a:ahLst/>
            <a:cxnLst/>
            <a:rect l="l" t="t" r="r" b="b"/>
            <a:pathLst>
              <a:path w="6888" h="7710" extrusionOk="0">
                <a:moveTo>
                  <a:pt x="3728" y="0"/>
                </a:moveTo>
                <a:cubicBezTo>
                  <a:pt x="3634" y="0"/>
                  <a:pt x="3579" y="5"/>
                  <a:pt x="3579" y="5"/>
                </a:cubicBezTo>
                <a:cubicBezTo>
                  <a:pt x="3551" y="5"/>
                  <a:pt x="3522" y="4"/>
                  <a:pt x="3494" y="4"/>
                </a:cubicBezTo>
                <a:cubicBezTo>
                  <a:pt x="0" y="4"/>
                  <a:pt x="308" y="5478"/>
                  <a:pt x="2490" y="7147"/>
                </a:cubicBezTo>
                <a:cubicBezTo>
                  <a:pt x="2992" y="7532"/>
                  <a:pt x="3498" y="7710"/>
                  <a:pt x="3976" y="7710"/>
                </a:cubicBezTo>
                <a:cubicBezTo>
                  <a:pt x="5594" y="7710"/>
                  <a:pt x="6888" y="5674"/>
                  <a:pt x="6578" y="2743"/>
                </a:cubicBezTo>
                <a:cubicBezTo>
                  <a:pt x="6310" y="183"/>
                  <a:pt x="4296" y="0"/>
                  <a:pt x="3728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40"/>
          <p:cNvSpPr/>
          <p:nvPr/>
        </p:nvSpPr>
        <p:spPr>
          <a:xfrm>
            <a:off x="7015246" y="3367535"/>
            <a:ext cx="170397" cy="218659"/>
          </a:xfrm>
          <a:custGeom>
            <a:avLst/>
            <a:gdLst/>
            <a:ahLst/>
            <a:cxnLst/>
            <a:rect l="l" t="t" r="r" b="b"/>
            <a:pathLst>
              <a:path w="1610" h="2066" extrusionOk="0">
                <a:moveTo>
                  <a:pt x="822" y="1"/>
                </a:moveTo>
                <a:cubicBezTo>
                  <a:pt x="766" y="1"/>
                  <a:pt x="705" y="14"/>
                  <a:pt x="640" y="43"/>
                </a:cubicBezTo>
                <a:cubicBezTo>
                  <a:pt x="0" y="328"/>
                  <a:pt x="279" y="2065"/>
                  <a:pt x="1188" y="2065"/>
                </a:cubicBezTo>
                <a:cubicBezTo>
                  <a:pt x="1316" y="2065"/>
                  <a:pt x="1457" y="2031"/>
                  <a:pt x="1610" y="1952"/>
                </a:cubicBezTo>
                <a:lnTo>
                  <a:pt x="1537" y="1376"/>
                </a:lnTo>
                <a:cubicBezTo>
                  <a:pt x="1537" y="1376"/>
                  <a:pt x="1399" y="1"/>
                  <a:pt x="822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40"/>
          <p:cNvSpPr/>
          <p:nvPr/>
        </p:nvSpPr>
        <p:spPr>
          <a:xfrm>
            <a:off x="6839768" y="2875497"/>
            <a:ext cx="731967" cy="655340"/>
          </a:xfrm>
          <a:custGeom>
            <a:avLst/>
            <a:gdLst/>
            <a:ahLst/>
            <a:cxnLst/>
            <a:rect l="l" t="t" r="r" b="b"/>
            <a:pathLst>
              <a:path w="6916" h="6192" extrusionOk="0">
                <a:moveTo>
                  <a:pt x="4312" y="1"/>
                </a:moveTo>
                <a:cubicBezTo>
                  <a:pt x="3514" y="1"/>
                  <a:pt x="2677" y="273"/>
                  <a:pt x="2033" y="1138"/>
                </a:cubicBezTo>
                <a:cubicBezTo>
                  <a:pt x="0" y="3876"/>
                  <a:pt x="2136" y="6191"/>
                  <a:pt x="2136" y="6191"/>
                </a:cubicBezTo>
                <a:cubicBezTo>
                  <a:pt x="2136" y="6191"/>
                  <a:pt x="1632" y="4957"/>
                  <a:pt x="2388" y="4752"/>
                </a:cubicBezTo>
                <a:cubicBezTo>
                  <a:pt x="2437" y="4739"/>
                  <a:pt x="2482" y="4733"/>
                  <a:pt x="2524" y="4733"/>
                </a:cubicBezTo>
                <a:cubicBezTo>
                  <a:pt x="3133" y="4733"/>
                  <a:pt x="3084" y="6003"/>
                  <a:pt x="3084" y="6003"/>
                </a:cubicBezTo>
                <a:cubicBezTo>
                  <a:pt x="3088" y="6003"/>
                  <a:pt x="3093" y="6003"/>
                  <a:pt x="3097" y="5999"/>
                </a:cubicBezTo>
                <a:cubicBezTo>
                  <a:pt x="3674" y="5196"/>
                  <a:pt x="3268" y="4457"/>
                  <a:pt x="3268" y="4457"/>
                </a:cubicBezTo>
                <a:cubicBezTo>
                  <a:pt x="6476" y="3628"/>
                  <a:pt x="6916" y="788"/>
                  <a:pt x="6916" y="788"/>
                </a:cubicBezTo>
                <a:cubicBezTo>
                  <a:pt x="6916" y="788"/>
                  <a:pt x="5669" y="1"/>
                  <a:pt x="4312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40"/>
          <p:cNvSpPr/>
          <p:nvPr/>
        </p:nvSpPr>
        <p:spPr>
          <a:xfrm>
            <a:off x="7240679" y="3275245"/>
            <a:ext cx="261416" cy="285865"/>
          </a:xfrm>
          <a:custGeom>
            <a:avLst/>
            <a:gdLst/>
            <a:ahLst/>
            <a:cxnLst/>
            <a:rect l="l" t="t" r="r" b="b"/>
            <a:pathLst>
              <a:path w="2470" h="2701" extrusionOk="0">
                <a:moveTo>
                  <a:pt x="1235" y="206"/>
                </a:moveTo>
                <a:cubicBezTo>
                  <a:pt x="1803" y="206"/>
                  <a:pt x="2261" y="719"/>
                  <a:pt x="2261" y="1351"/>
                </a:cubicBezTo>
                <a:cubicBezTo>
                  <a:pt x="2261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1"/>
                </a:cubicBezTo>
                <a:cubicBezTo>
                  <a:pt x="206" y="719"/>
                  <a:pt x="667" y="206"/>
                  <a:pt x="1235" y="206"/>
                </a:cubicBezTo>
                <a:close/>
                <a:moveTo>
                  <a:pt x="1235" y="1"/>
                </a:moveTo>
                <a:cubicBezTo>
                  <a:pt x="552" y="1"/>
                  <a:pt x="1" y="608"/>
                  <a:pt x="1" y="1351"/>
                </a:cubicBezTo>
                <a:cubicBezTo>
                  <a:pt x="1" y="2094"/>
                  <a:pt x="552" y="2701"/>
                  <a:pt x="1235" y="2701"/>
                </a:cubicBezTo>
                <a:cubicBezTo>
                  <a:pt x="1915" y="2701"/>
                  <a:pt x="2470" y="2094"/>
                  <a:pt x="2470" y="1351"/>
                </a:cubicBezTo>
                <a:cubicBezTo>
                  <a:pt x="2470" y="608"/>
                  <a:pt x="1915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40"/>
          <p:cNvSpPr/>
          <p:nvPr/>
        </p:nvSpPr>
        <p:spPr>
          <a:xfrm>
            <a:off x="7548558" y="3279795"/>
            <a:ext cx="261416" cy="286288"/>
          </a:xfrm>
          <a:custGeom>
            <a:avLst/>
            <a:gdLst/>
            <a:ahLst/>
            <a:cxnLst/>
            <a:rect l="l" t="t" r="r" b="b"/>
            <a:pathLst>
              <a:path w="2470" h="2705" extrusionOk="0">
                <a:moveTo>
                  <a:pt x="1235" y="210"/>
                </a:moveTo>
                <a:cubicBezTo>
                  <a:pt x="1803" y="210"/>
                  <a:pt x="2265" y="723"/>
                  <a:pt x="2265" y="1355"/>
                </a:cubicBezTo>
                <a:cubicBezTo>
                  <a:pt x="2265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5"/>
                </a:cubicBezTo>
                <a:cubicBezTo>
                  <a:pt x="206" y="723"/>
                  <a:pt x="667" y="210"/>
                  <a:pt x="1235" y="210"/>
                </a:cubicBezTo>
                <a:close/>
                <a:moveTo>
                  <a:pt x="1235" y="1"/>
                </a:moveTo>
                <a:cubicBezTo>
                  <a:pt x="556" y="1"/>
                  <a:pt x="1" y="607"/>
                  <a:pt x="1" y="1355"/>
                </a:cubicBezTo>
                <a:cubicBezTo>
                  <a:pt x="1" y="2098"/>
                  <a:pt x="556" y="2704"/>
                  <a:pt x="1235" y="2704"/>
                </a:cubicBezTo>
                <a:cubicBezTo>
                  <a:pt x="1919" y="2704"/>
                  <a:pt x="2470" y="2098"/>
                  <a:pt x="2470" y="1355"/>
                </a:cubicBezTo>
                <a:cubicBezTo>
                  <a:pt x="2470" y="607"/>
                  <a:pt x="1919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40"/>
          <p:cNvSpPr/>
          <p:nvPr/>
        </p:nvSpPr>
        <p:spPr>
          <a:xfrm>
            <a:off x="7485267" y="3413891"/>
            <a:ext cx="82447" cy="39160"/>
          </a:xfrm>
          <a:custGeom>
            <a:avLst/>
            <a:gdLst/>
            <a:ahLst/>
            <a:cxnLst/>
            <a:rect l="l" t="t" r="r" b="b"/>
            <a:pathLst>
              <a:path w="779" h="370" extrusionOk="0">
                <a:moveTo>
                  <a:pt x="382" y="0"/>
                </a:moveTo>
                <a:cubicBezTo>
                  <a:pt x="170" y="0"/>
                  <a:pt x="9" y="199"/>
                  <a:pt x="1" y="207"/>
                </a:cubicBezTo>
                <a:lnTo>
                  <a:pt x="108" y="293"/>
                </a:lnTo>
                <a:cubicBezTo>
                  <a:pt x="112" y="293"/>
                  <a:pt x="240" y="138"/>
                  <a:pt x="381" y="138"/>
                </a:cubicBezTo>
                <a:cubicBezTo>
                  <a:pt x="388" y="138"/>
                  <a:pt x="395" y="138"/>
                  <a:pt x="402" y="139"/>
                </a:cubicBezTo>
                <a:cubicBezTo>
                  <a:pt x="496" y="148"/>
                  <a:pt x="582" y="224"/>
                  <a:pt x="659" y="370"/>
                </a:cubicBezTo>
                <a:lnTo>
                  <a:pt x="778" y="306"/>
                </a:lnTo>
                <a:cubicBezTo>
                  <a:pt x="680" y="118"/>
                  <a:pt x="560" y="15"/>
                  <a:pt x="419" y="2"/>
                </a:cubicBezTo>
                <a:cubicBezTo>
                  <a:pt x="407" y="1"/>
                  <a:pt x="394" y="0"/>
                  <a:pt x="3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40"/>
          <p:cNvSpPr/>
          <p:nvPr/>
        </p:nvSpPr>
        <p:spPr>
          <a:xfrm>
            <a:off x="7054511" y="3367535"/>
            <a:ext cx="208921" cy="54295"/>
          </a:xfrm>
          <a:custGeom>
            <a:avLst/>
            <a:gdLst/>
            <a:ahLst/>
            <a:cxnLst/>
            <a:rect l="l" t="t" r="r" b="b"/>
            <a:pathLst>
              <a:path w="1974" h="513" extrusionOk="0">
                <a:moveTo>
                  <a:pt x="26" y="0"/>
                </a:moveTo>
                <a:lnTo>
                  <a:pt x="0" y="137"/>
                </a:lnTo>
                <a:lnTo>
                  <a:pt x="1944" y="513"/>
                </a:lnTo>
                <a:lnTo>
                  <a:pt x="1974" y="376"/>
                </a:lnTo>
                <a:lnTo>
                  <a:pt x="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40"/>
          <p:cNvSpPr/>
          <p:nvPr/>
        </p:nvSpPr>
        <p:spPr>
          <a:xfrm>
            <a:off x="7610050" y="4068603"/>
            <a:ext cx="520505" cy="774619"/>
          </a:xfrm>
          <a:custGeom>
            <a:avLst/>
            <a:gdLst/>
            <a:ahLst/>
            <a:cxnLst/>
            <a:rect l="l" t="t" r="r" b="b"/>
            <a:pathLst>
              <a:path w="4918" h="7319" extrusionOk="0">
                <a:moveTo>
                  <a:pt x="772" y="0"/>
                </a:moveTo>
                <a:cubicBezTo>
                  <a:pt x="630" y="0"/>
                  <a:pt x="517" y="41"/>
                  <a:pt x="445" y="134"/>
                </a:cubicBezTo>
                <a:cubicBezTo>
                  <a:pt x="1" y="706"/>
                  <a:pt x="1359" y="5704"/>
                  <a:pt x="1884" y="7314"/>
                </a:cubicBezTo>
                <a:cubicBezTo>
                  <a:pt x="2769" y="7314"/>
                  <a:pt x="3785" y="7318"/>
                  <a:pt x="4917" y="7318"/>
                </a:cubicBezTo>
                <a:cubicBezTo>
                  <a:pt x="4870" y="5072"/>
                  <a:pt x="3742" y="1642"/>
                  <a:pt x="3742" y="1642"/>
                </a:cubicBezTo>
                <a:cubicBezTo>
                  <a:pt x="3742" y="1642"/>
                  <a:pt x="1677" y="0"/>
                  <a:pt x="772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40"/>
          <p:cNvSpPr/>
          <p:nvPr/>
        </p:nvSpPr>
        <p:spPr>
          <a:xfrm>
            <a:off x="7645822" y="3926357"/>
            <a:ext cx="455309" cy="558500"/>
          </a:xfrm>
          <a:custGeom>
            <a:avLst/>
            <a:gdLst/>
            <a:ahLst/>
            <a:cxnLst/>
            <a:rect l="l" t="t" r="r" b="b"/>
            <a:pathLst>
              <a:path w="4302" h="5277" extrusionOk="0">
                <a:moveTo>
                  <a:pt x="551" y="0"/>
                </a:moveTo>
                <a:cubicBezTo>
                  <a:pt x="218" y="0"/>
                  <a:pt x="0" y="55"/>
                  <a:pt x="0" y="55"/>
                </a:cubicBezTo>
                <a:cubicBezTo>
                  <a:pt x="0" y="55"/>
                  <a:pt x="837" y="4485"/>
                  <a:pt x="1269" y="4797"/>
                </a:cubicBezTo>
                <a:cubicBezTo>
                  <a:pt x="1758" y="5154"/>
                  <a:pt x="2242" y="5277"/>
                  <a:pt x="2675" y="5277"/>
                </a:cubicBezTo>
                <a:cubicBezTo>
                  <a:pt x="3607" y="5277"/>
                  <a:pt x="4301" y="4711"/>
                  <a:pt x="4301" y="4711"/>
                </a:cubicBezTo>
                <a:cubicBezTo>
                  <a:pt x="4301" y="4711"/>
                  <a:pt x="4092" y="3951"/>
                  <a:pt x="3366" y="2114"/>
                </a:cubicBezTo>
                <a:cubicBezTo>
                  <a:pt x="2641" y="281"/>
                  <a:pt x="1304" y="0"/>
                  <a:pt x="551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40"/>
          <p:cNvSpPr/>
          <p:nvPr/>
        </p:nvSpPr>
        <p:spPr>
          <a:xfrm>
            <a:off x="6739330" y="3875131"/>
            <a:ext cx="1330684" cy="968088"/>
          </a:xfrm>
          <a:custGeom>
            <a:avLst/>
            <a:gdLst/>
            <a:ahLst/>
            <a:cxnLst/>
            <a:rect l="l" t="t" r="r" b="b"/>
            <a:pathLst>
              <a:path w="12573" h="9147" extrusionOk="0">
                <a:moveTo>
                  <a:pt x="2356" y="0"/>
                </a:moveTo>
                <a:cubicBezTo>
                  <a:pt x="1940" y="0"/>
                  <a:pt x="1487" y="155"/>
                  <a:pt x="1090" y="642"/>
                </a:cubicBezTo>
                <a:cubicBezTo>
                  <a:pt x="1" y="1975"/>
                  <a:pt x="1295" y="7779"/>
                  <a:pt x="2384" y="9146"/>
                </a:cubicBezTo>
                <a:lnTo>
                  <a:pt x="11141" y="9146"/>
                </a:lnTo>
                <a:cubicBezTo>
                  <a:pt x="11141" y="9146"/>
                  <a:pt x="12573" y="539"/>
                  <a:pt x="8632" y="539"/>
                </a:cubicBezTo>
                <a:cubicBezTo>
                  <a:pt x="8610" y="539"/>
                  <a:pt x="8588" y="539"/>
                  <a:pt x="8565" y="539"/>
                </a:cubicBezTo>
                <a:cubicBezTo>
                  <a:pt x="8565" y="539"/>
                  <a:pt x="9103" y="3367"/>
                  <a:pt x="7019" y="3589"/>
                </a:cubicBezTo>
                <a:cubicBezTo>
                  <a:pt x="6914" y="3600"/>
                  <a:pt x="6813" y="3606"/>
                  <a:pt x="6714" y="3606"/>
                </a:cubicBezTo>
                <a:cubicBezTo>
                  <a:pt x="4333" y="3606"/>
                  <a:pt x="3687" y="467"/>
                  <a:pt x="3687" y="467"/>
                </a:cubicBezTo>
                <a:cubicBezTo>
                  <a:pt x="3687" y="467"/>
                  <a:pt x="3078" y="0"/>
                  <a:pt x="2356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40"/>
          <p:cNvSpPr/>
          <p:nvPr/>
        </p:nvSpPr>
        <p:spPr>
          <a:xfrm>
            <a:off x="6732555" y="4046271"/>
            <a:ext cx="436893" cy="796951"/>
          </a:xfrm>
          <a:custGeom>
            <a:avLst/>
            <a:gdLst/>
            <a:ahLst/>
            <a:cxnLst/>
            <a:rect l="l" t="t" r="r" b="b"/>
            <a:pathLst>
              <a:path w="4128" h="7530" extrusionOk="0">
                <a:moveTo>
                  <a:pt x="3354" y="1"/>
                </a:moveTo>
                <a:cubicBezTo>
                  <a:pt x="2494" y="1"/>
                  <a:pt x="552" y="2011"/>
                  <a:pt x="552" y="2011"/>
                </a:cubicBezTo>
                <a:cubicBezTo>
                  <a:pt x="552" y="2011"/>
                  <a:pt x="1" y="5295"/>
                  <a:pt x="249" y="7529"/>
                </a:cubicBezTo>
                <a:lnTo>
                  <a:pt x="2944" y="7529"/>
                </a:lnTo>
                <a:cubicBezTo>
                  <a:pt x="3251" y="5863"/>
                  <a:pt x="4127" y="605"/>
                  <a:pt x="3614" y="97"/>
                </a:cubicBezTo>
                <a:cubicBezTo>
                  <a:pt x="3547" y="30"/>
                  <a:pt x="3459" y="1"/>
                  <a:pt x="3354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40"/>
          <p:cNvSpPr/>
          <p:nvPr/>
        </p:nvSpPr>
        <p:spPr>
          <a:xfrm>
            <a:off x="6733084" y="3876507"/>
            <a:ext cx="543048" cy="594484"/>
          </a:xfrm>
          <a:custGeom>
            <a:avLst/>
            <a:gdLst/>
            <a:ahLst/>
            <a:cxnLst/>
            <a:rect l="l" t="t" r="r" b="b"/>
            <a:pathLst>
              <a:path w="5131" h="5617" extrusionOk="0">
                <a:moveTo>
                  <a:pt x="2277" y="1"/>
                </a:moveTo>
                <a:cubicBezTo>
                  <a:pt x="364" y="1"/>
                  <a:pt x="63" y="3978"/>
                  <a:pt x="0" y="4934"/>
                </a:cubicBezTo>
                <a:cubicBezTo>
                  <a:pt x="0" y="4934"/>
                  <a:pt x="1325" y="5617"/>
                  <a:pt x="3138" y="5617"/>
                </a:cubicBezTo>
                <a:cubicBezTo>
                  <a:pt x="3467" y="5617"/>
                  <a:pt x="3813" y="5594"/>
                  <a:pt x="4169" y="5541"/>
                </a:cubicBezTo>
                <a:cubicBezTo>
                  <a:pt x="4169" y="5541"/>
                  <a:pt x="5130" y="825"/>
                  <a:pt x="2772" y="82"/>
                </a:cubicBezTo>
                <a:cubicBezTo>
                  <a:pt x="2596" y="27"/>
                  <a:pt x="2431" y="1"/>
                  <a:pt x="2277" y="1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40"/>
          <p:cNvSpPr/>
          <p:nvPr/>
        </p:nvSpPr>
        <p:spPr>
          <a:xfrm>
            <a:off x="6978532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40"/>
          <p:cNvSpPr txBox="1"/>
          <p:nvPr/>
        </p:nvSpPr>
        <p:spPr>
          <a:xfrm>
            <a:off x="6983999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9" name="Google Shape;2159;p40"/>
          <p:cNvSpPr/>
          <p:nvPr/>
        </p:nvSpPr>
        <p:spPr>
          <a:xfrm>
            <a:off x="4270085" y="4236289"/>
            <a:ext cx="125840" cy="26353"/>
          </a:xfrm>
          <a:custGeom>
            <a:avLst/>
            <a:gdLst/>
            <a:ahLst/>
            <a:cxnLst/>
            <a:rect l="l" t="t" r="r" b="b"/>
            <a:pathLst>
              <a:path w="1189" h="249" extrusionOk="0">
                <a:moveTo>
                  <a:pt x="14" y="0"/>
                </a:moveTo>
                <a:lnTo>
                  <a:pt x="1" y="141"/>
                </a:lnTo>
                <a:lnTo>
                  <a:pt x="1175" y="248"/>
                </a:lnTo>
                <a:lnTo>
                  <a:pt x="1188" y="107"/>
                </a:lnTo>
                <a:lnTo>
                  <a:pt x="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0" name="Google Shape;2160;p40"/>
          <p:cNvSpPr/>
          <p:nvPr/>
        </p:nvSpPr>
        <p:spPr>
          <a:xfrm>
            <a:off x="4260877" y="3854109"/>
            <a:ext cx="927552" cy="1377781"/>
          </a:xfrm>
          <a:custGeom>
            <a:avLst/>
            <a:gdLst/>
            <a:ahLst/>
            <a:cxnLst/>
            <a:rect l="l" t="t" r="r" b="b"/>
            <a:pathLst>
              <a:path w="8764" h="13018" extrusionOk="0">
                <a:moveTo>
                  <a:pt x="4890" y="1"/>
                </a:moveTo>
                <a:cubicBezTo>
                  <a:pt x="3923" y="1"/>
                  <a:pt x="1512" y="593"/>
                  <a:pt x="1228" y="1894"/>
                </a:cubicBezTo>
                <a:cubicBezTo>
                  <a:pt x="1083" y="2556"/>
                  <a:pt x="464" y="8374"/>
                  <a:pt x="3270" y="8626"/>
                </a:cubicBezTo>
                <a:lnTo>
                  <a:pt x="3347" y="9515"/>
                </a:lnTo>
                <a:cubicBezTo>
                  <a:pt x="3347" y="9515"/>
                  <a:pt x="1651" y="10130"/>
                  <a:pt x="788" y="10236"/>
                </a:cubicBezTo>
                <a:cubicBezTo>
                  <a:pt x="1" y="10331"/>
                  <a:pt x="1701" y="13018"/>
                  <a:pt x="4198" y="13018"/>
                </a:cubicBezTo>
                <a:cubicBezTo>
                  <a:pt x="4422" y="13018"/>
                  <a:pt x="4653" y="12996"/>
                  <a:pt x="4889" y="12949"/>
                </a:cubicBezTo>
                <a:cubicBezTo>
                  <a:pt x="7755" y="12372"/>
                  <a:pt x="8763" y="9523"/>
                  <a:pt x="8763" y="9523"/>
                </a:cubicBezTo>
                <a:lnTo>
                  <a:pt x="6341" y="9152"/>
                </a:lnTo>
                <a:cubicBezTo>
                  <a:pt x="6341" y="9152"/>
                  <a:pt x="5718" y="263"/>
                  <a:pt x="5226" y="45"/>
                </a:cubicBezTo>
                <a:cubicBezTo>
                  <a:pt x="5160" y="16"/>
                  <a:pt x="5043" y="1"/>
                  <a:pt x="4890" y="1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1" name="Google Shape;2161;p40"/>
          <p:cNvSpPr/>
          <p:nvPr/>
        </p:nvSpPr>
        <p:spPr>
          <a:xfrm>
            <a:off x="4799482" y="4258409"/>
            <a:ext cx="213261" cy="258559"/>
          </a:xfrm>
          <a:custGeom>
            <a:avLst/>
            <a:gdLst/>
            <a:ahLst/>
            <a:cxnLst/>
            <a:rect l="l" t="t" r="r" b="b"/>
            <a:pathLst>
              <a:path w="2015" h="2443" extrusionOk="0">
                <a:moveTo>
                  <a:pt x="1108" y="0"/>
                </a:moveTo>
                <a:cubicBezTo>
                  <a:pt x="829" y="0"/>
                  <a:pt x="620" y="381"/>
                  <a:pt x="620" y="381"/>
                </a:cubicBezTo>
                <a:cubicBezTo>
                  <a:pt x="620" y="381"/>
                  <a:pt x="1" y="1615"/>
                  <a:pt x="757" y="2290"/>
                </a:cubicBezTo>
                <a:cubicBezTo>
                  <a:pt x="874" y="2396"/>
                  <a:pt x="988" y="2442"/>
                  <a:pt x="1094" y="2442"/>
                </a:cubicBezTo>
                <a:cubicBezTo>
                  <a:pt x="1666" y="2442"/>
                  <a:pt x="2014" y="1086"/>
                  <a:pt x="1517" y="304"/>
                </a:cubicBezTo>
                <a:cubicBezTo>
                  <a:pt x="1375" y="78"/>
                  <a:pt x="1234" y="0"/>
                  <a:pt x="1108" y="0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0"/>
          <p:cNvSpPr/>
          <p:nvPr/>
        </p:nvSpPr>
        <p:spPr>
          <a:xfrm>
            <a:off x="4830703" y="3643281"/>
            <a:ext cx="405567" cy="337407"/>
          </a:xfrm>
          <a:custGeom>
            <a:avLst/>
            <a:gdLst/>
            <a:ahLst/>
            <a:cxnLst/>
            <a:rect l="l" t="t" r="r" b="b"/>
            <a:pathLst>
              <a:path w="3832" h="3188" extrusionOk="0">
                <a:moveTo>
                  <a:pt x="2347" y="2583"/>
                </a:moveTo>
                <a:cubicBezTo>
                  <a:pt x="2346" y="2583"/>
                  <a:pt x="2345" y="2584"/>
                  <a:pt x="2345" y="2584"/>
                </a:cubicBezTo>
                <a:cubicBezTo>
                  <a:pt x="2346" y="2583"/>
                  <a:pt x="2347" y="2583"/>
                  <a:pt x="2347" y="2583"/>
                </a:cubicBezTo>
                <a:close/>
                <a:moveTo>
                  <a:pt x="2085" y="1"/>
                </a:moveTo>
                <a:cubicBezTo>
                  <a:pt x="2032" y="1"/>
                  <a:pt x="1976" y="4"/>
                  <a:pt x="1918" y="12"/>
                </a:cubicBezTo>
                <a:cubicBezTo>
                  <a:pt x="0" y="264"/>
                  <a:pt x="1337" y="2203"/>
                  <a:pt x="1337" y="2203"/>
                </a:cubicBezTo>
                <a:cubicBezTo>
                  <a:pt x="1337" y="2203"/>
                  <a:pt x="1059" y="2139"/>
                  <a:pt x="866" y="2139"/>
                </a:cubicBezTo>
                <a:cubicBezTo>
                  <a:pt x="590" y="2139"/>
                  <a:pt x="487" y="2270"/>
                  <a:pt x="1615" y="2908"/>
                </a:cubicBezTo>
                <a:cubicBezTo>
                  <a:pt x="1965" y="3107"/>
                  <a:pt x="2250" y="3188"/>
                  <a:pt x="2481" y="3188"/>
                </a:cubicBezTo>
                <a:cubicBezTo>
                  <a:pt x="3513" y="3188"/>
                  <a:pt x="3482" y="1572"/>
                  <a:pt x="3482" y="1571"/>
                </a:cubicBezTo>
                <a:lnTo>
                  <a:pt x="3482" y="1571"/>
                </a:lnTo>
                <a:cubicBezTo>
                  <a:pt x="3302" y="2656"/>
                  <a:pt x="2422" y="2857"/>
                  <a:pt x="2422" y="2857"/>
                </a:cubicBezTo>
                <a:cubicBezTo>
                  <a:pt x="3832" y="2404"/>
                  <a:pt x="3251" y="641"/>
                  <a:pt x="3251" y="640"/>
                </a:cubicBezTo>
                <a:lnTo>
                  <a:pt x="3251" y="640"/>
                </a:lnTo>
                <a:cubicBezTo>
                  <a:pt x="3440" y="1719"/>
                  <a:pt x="2837" y="2272"/>
                  <a:pt x="2523" y="2482"/>
                </a:cubicBezTo>
                <a:lnTo>
                  <a:pt x="2523" y="2482"/>
                </a:lnTo>
                <a:cubicBezTo>
                  <a:pt x="3379" y="1871"/>
                  <a:pt x="3284" y="1"/>
                  <a:pt x="2085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3" name="Google Shape;2163;p40"/>
          <p:cNvSpPr/>
          <p:nvPr/>
        </p:nvSpPr>
        <p:spPr>
          <a:xfrm>
            <a:off x="4894840" y="3823098"/>
            <a:ext cx="152087" cy="151981"/>
          </a:xfrm>
          <a:custGeom>
            <a:avLst/>
            <a:gdLst/>
            <a:ahLst/>
            <a:cxnLst/>
            <a:rect l="l" t="t" r="r" b="b"/>
            <a:pathLst>
              <a:path w="1437" h="1436" extrusionOk="0">
                <a:moveTo>
                  <a:pt x="719" y="0"/>
                </a:moveTo>
                <a:cubicBezTo>
                  <a:pt x="321" y="0"/>
                  <a:pt x="1" y="321"/>
                  <a:pt x="1" y="718"/>
                </a:cubicBezTo>
                <a:cubicBezTo>
                  <a:pt x="1" y="1115"/>
                  <a:pt x="321" y="1436"/>
                  <a:pt x="719" y="1436"/>
                </a:cubicBezTo>
                <a:cubicBezTo>
                  <a:pt x="1116" y="1436"/>
                  <a:pt x="1436" y="1115"/>
                  <a:pt x="1436" y="718"/>
                </a:cubicBezTo>
                <a:cubicBezTo>
                  <a:pt x="1436" y="321"/>
                  <a:pt x="1116" y="0"/>
                  <a:pt x="719" y="0"/>
                </a:cubicBezTo>
                <a:close/>
              </a:path>
            </a:pathLst>
          </a:custGeom>
          <a:solidFill>
            <a:srgbClr val="FFA4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4" name="Google Shape;2164;p40"/>
          <p:cNvSpPr/>
          <p:nvPr/>
        </p:nvSpPr>
        <p:spPr>
          <a:xfrm>
            <a:off x="4315807" y="3756315"/>
            <a:ext cx="879820" cy="1070327"/>
          </a:xfrm>
          <a:custGeom>
            <a:avLst/>
            <a:gdLst/>
            <a:ahLst/>
            <a:cxnLst/>
            <a:rect l="l" t="t" r="r" b="b"/>
            <a:pathLst>
              <a:path w="8313" h="10113" extrusionOk="0">
                <a:moveTo>
                  <a:pt x="3778" y="1"/>
                </a:moveTo>
                <a:cubicBezTo>
                  <a:pt x="2900" y="1"/>
                  <a:pt x="2134" y="360"/>
                  <a:pt x="1640" y="832"/>
                </a:cubicBezTo>
                <a:cubicBezTo>
                  <a:pt x="829" y="1605"/>
                  <a:pt x="705" y="2673"/>
                  <a:pt x="705" y="2673"/>
                </a:cubicBezTo>
                <a:cubicBezTo>
                  <a:pt x="1244" y="1851"/>
                  <a:pt x="2002" y="1618"/>
                  <a:pt x="2687" y="1618"/>
                </a:cubicBezTo>
                <a:cubicBezTo>
                  <a:pt x="3577" y="1618"/>
                  <a:pt x="4344" y="2011"/>
                  <a:pt x="4344" y="2011"/>
                </a:cubicBezTo>
                <a:cubicBezTo>
                  <a:pt x="4267" y="2353"/>
                  <a:pt x="4173" y="3241"/>
                  <a:pt x="4750" y="3566"/>
                </a:cubicBezTo>
                <a:cubicBezTo>
                  <a:pt x="4806" y="4967"/>
                  <a:pt x="4870" y="7940"/>
                  <a:pt x="4387" y="8017"/>
                </a:cubicBezTo>
                <a:cubicBezTo>
                  <a:pt x="4368" y="8020"/>
                  <a:pt x="4350" y="8021"/>
                  <a:pt x="4333" y="8021"/>
                </a:cubicBezTo>
                <a:cubicBezTo>
                  <a:pt x="3812" y="8021"/>
                  <a:pt x="4600" y="6530"/>
                  <a:pt x="3825" y="6530"/>
                </a:cubicBezTo>
                <a:cubicBezTo>
                  <a:pt x="3819" y="6530"/>
                  <a:pt x="3813" y="6530"/>
                  <a:pt x="3806" y="6530"/>
                </a:cubicBezTo>
                <a:cubicBezTo>
                  <a:pt x="2977" y="6556"/>
                  <a:pt x="1363" y="6453"/>
                  <a:pt x="1363" y="7158"/>
                </a:cubicBezTo>
                <a:cubicBezTo>
                  <a:pt x="1363" y="7591"/>
                  <a:pt x="1372" y="8127"/>
                  <a:pt x="1241" y="8127"/>
                </a:cubicBezTo>
                <a:cubicBezTo>
                  <a:pt x="1158" y="8127"/>
                  <a:pt x="1018" y="7910"/>
                  <a:pt x="782" y="7312"/>
                </a:cubicBezTo>
                <a:lnTo>
                  <a:pt x="782" y="7312"/>
                </a:lnTo>
                <a:cubicBezTo>
                  <a:pt x="782" y="7312"/>
                  <a:pt x="0" y="9405"/>
                  <a:pt x="1260" y="9858"/>
                </a:cubicBezTo>
                <a:cubicBezTo>
                  <a:pt x="1633" y="9992"/>
                  <a:pt x="2165" y="10113"/>
                  <a:pt x="2723" y="10113"/>
                </a:cubicBezTo>
                <a:cubicBezTo>
                  <a:pt x="4049" y="10113"/>
                  <a:pt x="5521" y="9428"/>
                  <a:pt x="5344" y="6607"/>
                </a:cubicBezTo>
                <a:cubicBezTo>
                  <a:pt x="5310" y="6077"/>
                  <a:pt x="5284" y="5612"/>
                  <a:pt x="5263" y="5202"/>
                </a:cubicBezTo>
                <a:cubicBezTo>
                  <a:pt x="5337" y="4994"/>
                  <a:pt x="5467" y="4808"/>
                  <a:pt x="5685" y="4808"/>
                </a:cubicBezTo>
                <a:cubicBezTo>
                  <a:pt x="5740" y="4808"/>
                  <a:pt x="5801" y="4820"/>
                  <a:pt x="5869" y="4847"/>
                </a:cubicBezTo>
                <a:cubicBezTo>
                  <a:pt x="5869" y="4847"/>
                  <a:pt x="6151" y="5027"/>
                  <a:pt x="6271" y="5509"/>
                </a:cubicBezTo>
                <a:cubicBezTo>
                  <a:pt x="6271" y="5509"/>
                  <a:pt x="8312" y="1827"/>
                  <a:pt x="5271" y="354"/>
                </a:cubicBezTo>
                <a:cubicBezTo>
                  <a:pt x="4758" y="105"/>
                  <a:pt x="4252" y="1"/>
                  <a:pt x="37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5" name="Google Shape;2165;p40"/>
          <p:cNvSpPr/>
          <p:nvPr/>
        </p:nvSpPr>
        <p:spPr>
          <a:xfrm>
            <a:off x="4275059" y="4200621"/>
            <a:ext cx="243319" cy="203524"/>
          </a:xfrm>
          <a:custGeom>
            <a:avLst/>
            <a:gdLst/>
            <a:ahLst/>
            <a:cxnLst/>
            <a:rect l="l" t="t" r="r" b="b"/>
            <a:pathLst>
              <a:path w="2299" h="1923" extrusionOk="0">
                <a:moveTo>
                  <a:pt x="1884" y="214"/>
                </a:moveTo>
                <a:cubicBezTo>
                  <a:pt x="1927" y="440"/>
                  <a:pt x="2008" y="1081"/>
                  <a:pt x="1726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2" y="1499"/>
                </a:cubicBezTo>
                <a:cubicBezTo>
                  <a:pt x="296" y="1153"/>
                  <a:pt x="308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0" y="111"/>
                </a:lnTo>
                <a:cubicBezTo>
                  <a:pt x="116" y="154"/>
                  <a:pt x="1" y="1145"/>
                  <a:pt x="454" y="1645"/>
                </a:cubicBezTo>
                <a:cubicBezTo>
                  <a:pt x="624" y="1828"/>
                  <a:pt x="847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299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6" name="Google Shape;2166;p40"/>
          <p:cNvSpPr/>
          <p:nvPr/>
        </p:nvSpPr>
        <p:spPr>
          <a:xfrm>
            <a:off x="4548119" y="4200621"/>
            <a:ext cx="243848" cy="203524"/>
          </a:xfrm>
          <a:custGeom>
            <a:avLst/>
            <a:gdLst/>
            <a:ahLst/>
            <a:cxnLst/>
            <a:rect l="l" t="t" r="r" b="b"/>
            <a:pathLst>
              <a:path w="2304" h="1923" extrusionOk="0">
                <a:moveTo>
                  <a:pt x="1884" y="214"/>
                </a:moveTo>
                <a:cubicBezTo>
                  <a:pt x="1927" y="440"/>
                  <a:pt x="2008" y="1081"/>
                  <a:pt x="1731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6" y="1499"/>
                </a:cubicBezTo>
                <a:cubicBezTo>
                  <a:pt x="300" y="1153"/>
                  <a:pt x="313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5" y="111"/>
                </a:lnTo>
                <a:cubicBezTo>
                  <a:pt x="116" y="154"/>
                  <a:pt x="1" y="1145"/>
                  <a:pt x="458" y="1645"/>
                </a:cubicBezTo>
                <a:cubicBezTo>
                  <a:pt x="624" y="1828"/>
                  <a:pt x="846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303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7" name="Google Shape;2167;p40"/>
          <p:cNvSpPr/>
          <p:nvPr/>
        </p:nvSpPr>
        <p:spPr>
          <a:xfrm>
            <a:off x="4762015" y="4238087"/>
            <a:ext cx="216119" cy="35879"/>
          </a:xfrm>
          <a:custGeom>
            <a:avLst/>
            <a:gdLst/>
            <a:ahLst/>
            <a:cxnLst/>
            <a:rect l="l" t="t" r="r" b="b"/>
            <a:pathLst>
              <a:path w="2042" h="339" extrusionOk="0">
                <a:moveTo>
                  <a:pt x="13" y="1"/>
                </a:moveTo>
                <a:lnTo>
                  <a:pt x="0" y="146"/>
                </a:lnTo>
                <a:lnTo>
                  <a:pt x="2029" y="338"/>
                </a:lnTo>
                <a:lnTo>
                  <a:pt x="2042" y="197"/>
                </a:lnTo>
                <a:lnTo>
                  <a:pt x="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8" name="Google Shape;2168;p40"/>
          <p:cNvSpPr/>
          <p:nvPr/>
        </p:nvSpPr>
        <p:spPr>
          <a:xfrm>
            <a:off x="4484828" y="4239675"/>
            <a:ext cx="90596" cy="34715"/>
          </a:xfrm>
          <a:custGeom>
            <a:avLst/>
            <a:gdLst/>
            <a:ahLst/>
            <a:cxnLst/>
            <a:rect l="l" t="t" r="r" b="b"/>
            <a:pathLst>
              <a:path w="856" h="328" extrusionOk="0">
                <a:moveTo>
                  <a:pt x="368" y="0"/>
                </a:moveTo>
                <a:cubicBezTo>
                  <a:pt x="342" y="0"/>
                  <a:pt x="316" y="3"/>
                  <a:pt x="291" y="7"/>
                </a:cubicBezTo>
                <a:cubicBezTo>
                  <a:pt x="95" y="41"/>
                  <a:pt x="5" y="195"/>
                  <a:pt x="1" y="199"/>
                </a:cubicBezTo>
                <a:lnTo>
                  <a:pt x="125" y="272"/>
                </a:lnTo>
                <a:cubicBezTo>
                  <a:pt x="125" y="267"/>
                  <a:pt x="189" y="169"/>
                  <a:pt x="317" y="148"/>
                </a:cubicBezTo>
                <a:cubicBezTo>
                  <a:pt x="334" y="145"/>
                  <a:pt x="351" y="144"/>
                  <a:pt x="369" y="144"/>
                </a:cubicBezTo>
                <a:cubicBezTo>
                  <a:pt x="485" y="144"/>
                  <a:pt x="617" y="205"/>
                  <a:pt x="765" y="327"/>
                </a:cubicBezTo>
                <a:lnTo>
                  <a:pt x="855" y="216"/>
                </a:lnTo>
                <a:cubicBezTo>
                  <a:pt x="680" y="74"/>
                  <a:pt x="51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9" name="Google Shape;2169;p40"/>
          <p:cNvSpPr/>
          <p:nvPr/>
        </p:nvSpPr>
        <p:spPr>
          <a:xfrm>
            <a:off x="3995756" y="5253917"/>
            <a:ext cx="336879" cy="607715"/>
          </a:xfrm>
          <a:custGeom>
            <a:avLst/>
            <a:gdLst/>
            <a:ahLst/>
            <a:cxnLst/>
            <a:rect l="l" t="t" r="r" b="b"/>
            <a:pathLst>
              <a:path w="3183" h="5742" extrusionOk="0">
                <a:moveTo>
                  <a:pt x="3182" y="0"/>
                </a:moveTo>
                <a:lnTo>
                  <a:pt x="649" y="163"/>
                </a:lnTo>
                <a:lnTo>
                  <a:pt x="0" y="5741"/>
                </a:lnTo>
                <a:lnTo>
                  <a:pt x="2610" y="5741"/>
                </a:lnTo>
                <a:lnTo>
                  <a:pt x="3182" y="0"/>
                </a:lnTo>
                <a:close/>
              </a:path>
            </a:pathLst>
          </a:custGeom>
          <a:solidFill>
            <a:srgbClr val="FD8E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0" name="Google Shape;2170;p40"/>
          <p:cNvSpPr/>
          <p:nvPr/>
        </p:nvSpPr>
        <p:spPr>
          <a:xfrm>
            <a:off x="3983479" y="4921163"/>
            <a:ext cx="357728" cy="594167"/>
          </a:xfrm>
          <a:custGeom>
            <a:avLst/>
            <a:gdLst/>
            <a:ahLst/>
            <a:cxnLst/>
            <a:rect l="l" t="t" r="r" b="b"/>
            <a:pathLst>
              <a:path w="3380" h="5614" extrusionOk="0">
                <a:moveTo>
                  <a:pt x="2888" y="1"/>
                </a:moveTo>
                <a:cubicBezTo>
                  <a:pt x="2888" y="1"/>
                  <a:pt x="616" y="287"/>
                  <a:pt x="1" y="4938"/>
                </a:cubicBezTo>
                <a:lnTo>
                  <a:pt x="3379" y="5613"/>
                </a:lnTo>
                <a:lnTo>
                  <a:pt x="2888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1" name="Google Shape;2171;p40"/>
          <p:cNvSpPr/>
          <p:nvPr/>
        </p:nvSpPr>
        <p:spPr>
          <a:xfrm>
            <a:off x="4179277" y="4828026"/>
            <a:ext cx="1101760" cy="1033601"/>
          </a:xfrm>
          <a:custGeom>
            <a:avLst/>
            <a:gdLst/>
            <a:ahLst/>
            <a:cxnLst/>
            <a:rect l="l" t="t" r="r" b="b"/>
            <a:pathLst>
              <a:path w="10410" h="9766" extrusionOk="0">
                <a:moveTo>
                  <a:pt x="8364" y="1"/>
                </a:moveTo>
                <a:cubicBezTo>
                  <a:pt x="7830" y="975"/>
                  <a:pt x="6762" y="2482"/>
                  <a:pt x="5267" y="2504"/>
                </a:cubicBezTo>
                <a:cubicBezTo>
                  <a:pt x="5251" y="2504"/>
                  <a:pt x="5236" y="2504"/>
                  <a:pt x="5220" y="2504"/>
                </a:cubicBezTo>
                <a:cubicBezTo>
                  <a:pt x="3494" y="2504"/>
                  <a:pt x="3011" y="1089"/>
                  <a:pt x="2888" y="501"/>
                </a:cubicBezTo>
                <a:lnTo>
                  <a:pt x="1038" y="881"/>
                </a:lnTo>
                <a:cubicBezTo>
                  <a:pt x="380" y="2273"/>
                  <a:pt x="103" y="7010"/>
                  <a:pt x="0" y="9765"/>
                </a:cubicBezTo>
                <a:lnTo>
                  <a:pt x="10410" y="9765"/>
                </a:lnTo>
                <a:cubicBezTo>
                  <a:pt x="10380" y="6856"/>
                  <a:pt x="10294" y="2397"/>
                  <a:pt x="10294" y="2397"/>
                </a:cubicBezTo>
                <a:lnTo>
                  <a:pt x="10017" y="184"/>
                </a:lnTo>
                <a:lnTo>
                  <a:pt x="8364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2" name="Google Shape;2172;p40"/>
          <p:cNvSpPr/>
          <p:nvPr/>
        </p:nvSpPr>
        <p:spPr>
          <a:xfrm>
            <a:off x="5045023" y="5119609"/>
            <a:ext cx="363020" cy="742021"/>
          </a:xfrm>
          <a:custGeom>
            <a:avLst/>
            <a:gdLst/>
            <a:ahLst/>
            <a:cxnLst/>
            <a:rect l="l" t="t" r="r" b="b"/>
            <a:pathLst>
              <a:path w="3430" h="7011" extrusionOk="0">
                <a:moveTo>
                  <a:pt x="3387" y="1"/>
                </a:moveTo>
                <a:lnTo>
                  <a:pt x="0" y="902"/>
                </a:lnTo>
                <a:lnTo>
                  <a:pt x="0" y="7010"/>
                </a:lnTo>
                <a:lnTo>
                  <a:pt x="3430" y="7010"/>
                </a:lnTo>
                <a:lnTo>
                  <a:pt x="3387" y="1"/>
                </a:ln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0"/>
          <p:cNvSpPr/>
          <p:nvPr/>
        </p:nvSpPr>
        <p:spPr>
          <a:xfrm>
            <a:off x="4967339" y="4845383"/>
            <a:ext cx="570460" cy="598507"/>
          </a:xfrm>
          <a:custGeom>
            <a:avLst/>
            <a:gdLst/>
            <a:ahLst/>
            <a:cxnLst/>
            <a:rect l="l" t="t" r="r" b="b"/>
            <a:pathLst>
              <a:path w="5390" h="5655" extrusionOk="0">
                <a:moveTo>
                  <a:pt x="2411" y="1"/>
                </a:moveTo>
                <a:cubicBezTo>
                  <a:pt x="0" y="1"/>
                  <a:pt x="42" y="5654"/>
                  <a:pt x="42" y="5654"/>
                </a:cubicBezTo>
                <a:lnTo>
                  <a:pt x="4574" y="5287"/>
                </a:lnTo>
                <a:cubicBezTo>
                  <a:pt x="4574" y="5287"/>
                  <a:pt x="5390" y="166"/>
                  <a:pt x="2502" y="3"/>
                </a:cubicBezTo>
                <a:cubicBezTo>
                  <a:pt x="2471" y="2"/>
                  <a:pt x="2441" y="1"/>
                  <a:pt x="2411" y="1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4" name="Google Shape;2174;p40"/>
          <p:cNvSpPr/>
          <p:nvPr/>
        </p:nvSpPr>
        <p:spPr>
          <a:xfrm>
            <a:off x="3983056" y="2653594"/>
            <a:ext cx="1189075" cy="1059743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5" name="Google Shape;2175;p40"/>
          <p:cNvSpPr txBox="1"/>
          <p:nvPr/>
        </p:nvSpPr>
        <p:spPr>
          <a:xfrm>
            <a:off x="4090215" y="2864218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1" name="Google Shape;2181;p40"/>
          <p:cNvSpPr/>
          <p:nvPr/>
        </p:nvSpPr>
        <p:spPr>
          <a:xfrm>
            <a:off x="9728987" y="3994191"/>
            <a:ext cx="849763" cy="1121021"/>
          </a:xfrm>
          <a:custGeom>
            <a:avLst/>
            <a:gdLst/>
            <a:ahLst/>
            <a:cxnLst/>
            <a:rect l="l" t="t" r="r" b="b"/>
            <a:pathLst>
              <a:path w="8029" h="10592" extrusionOk="0">
                <a:moveTo>
                  <a:pt x="3242" y="0"/>
                </a:moveTo>
                <a:cubicBezTo>
                  <a:pt x="2548" y="0"/>
                  <a:pt x="1970" y="71"/>
                  <a:pt x="1805" y="259"/>
                </a:cubicBezTo>
                <a:cubicBezTo>
                  <a:pt x="1344" y="784"/>
                  <a:pt x="1" y="7608"/>
                  <a:pt x="3145" y="7608"/>
                </a:cubicBezTo>
                <a:cubicBezTo>
                  <a:pt x="3177" y="7608"/>
                  <a:pt x="3211" y="7608"/>
                  <a:pt x="3244" y="7606"/>
                </a:cubicBezTo>
                <a:lnTo>
                  <a:pt x="3244" y="7606"/>
                </a:lnTo>
                <a:lnTo>
                  <a:pt x="3193" y="8525"/>
                </a:lnTo>
                <a:cubicBezTo>
                  <a:pt x="3193" y="8525"/>
                  <a:pt x="2113" y="8456"/>
                  <a:pt x="1220" y="8435"/>
                </a:cubicBezTo>
                <a:cubicBezTo>
                  <a:pt x="1217" y="8435"/>
                  <a:pt x="1213" y="8435"/>
                  <a:pt x="1210" y="8435"/>
                </a:cubicBezTo>
                <a:cubicBezTo>
                  <a:pt x="361" y="8435"/>
                  <a:pt x="1467" y="10591"/>
                  <a:pt x="4245" y="10591"/>
                </a:cubicBezTo>
                <a:cubicBezTo>
                  <a:pt x="4342" y="10591"/>
                  <a:pt x="4442" y="10589"/>
                  <a:pt x="4543" y="10583"/>
                </a:cubicBezTo>
                <a:cubicBezTo>
                  <a:pt x="7554" y="10421"/>
                  <a:pt x="8028" y="8683"/>
                  <a:pt x="8028" y="8683"/>
                </a:cubicBezTo>
                <a:lnTo>
                  <a:pt x="6106" y="8443"/>
                </a:lnTo>
                <a:cubicBezTo>
                  <a:pt x="6106" y="8443"/>
                  <a:pt x="6867" y="708"/>
                  <a:pt x="6397" y="413"/>
                </a:cubicBezTo>
                <a:cubicBezTo>
                  <a:pt x="6098" y="227"/>
                  <a:pt x="4483" y="0"/>
                  <a:pt x="3242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2" name="Google Shape;2182;p40"/>
          <p:cNvSpPr/>
          <p:nvPr/>
        </p:nvSpPr>
        <p:spPr>
          <a:xfrm>
            <a:off x="10298380" y="4300838"/>
            <a:ext cx="274857" cy="254432"/>
          </a:xfrm>
          <a:custGeom>
            <a:avLst/>
            <a:gdLst/>
            <a:ahLst/>
            <a:cxnLst/>
            <a:rect l="l" t="t" r="r" b="b"/>
            <a:pathLst>
              <a:path w="2597" h="2404" extrusionOk="0">
                <a:moveTo>
                  <a:pt x="1699" y="0"/>
                </a:moveTo>
                <a:cubicBezTo>
                  <a:pt x="1394" y="0"/>
                  <a:pt x="1124" y="394"/>
                  <a:pt x="1124" y="394"/>
                </a:cubicBezTo>
                <a:cubicBezTo>
                  <a:pt x="1124" y="394"/>
                  <a:pt x="0" y="1035"/>
                  <a:pt x="778" y="2043"/>
                </a:cubicBezTo>
                <a:cubicBezTo>
                  <a:pt x="973" y="2295"/>
                  <a:pt x="1194" y="2403"/>
                  <a:pt x="1406" y="2403"/>
                </a:cubicBezTo>
                <a:cubicBezTo>
                  <a:pt x="2039" y="2403"/>
                  <a:pt x="2597" y="1443"/>
                  <a:pt x="2187" y="471"/>
                </a:cubicBezTo>
                <a:cubicBezTo>
                  <a:pt x="2039" y="116"/>
                  <a:pt x="1864" y="0"/>
                  <a:pt x="1699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3" name="Google Shape;2183;p40"/>
          <p:cNvSpPr/>
          <p:nvPr/>
        </p:nvSpPr>
        <p:spPr>
          <a:xfrm>
            <a:off x="9751310" y="3668883"/>
            <a:ext cx="944275" cy="755356"/>
          </a:xfrm>
          <a:custGeom>
            <a:avLst/>
            <a:gdLst/>
            <a:ahLst/>
            <a:cxnLst/>
            <a:rect l="l" t="t" r="r" b="b"/>
            <a:pathLst>
              <a:path w="8922" h="7137" extrusionOk="0">
                <a:moveTo>
                  <a:pt x="5007" y="1"/>
                </a:moveTo>
                <a:cubicBezTo>
                  <a:pt x="4979" y="1"/>
                  <a:pt x="4951" y="2"/>
                  <a:pt x="4922" y="5"/>
                </a:cubicBezTo>
                <a:cubicBezTo>
                  <a:pt x="4159" y="73"/>
                  <a:pt x="4227" y="914"/>
                  <a:pt x="4286" y="1253"/>
                </a:cubicBezTo>
                <a:lnTo>
                  <a:pt x="4286" y="1253"/>
                </a:lnTo>
                <a:cubicBezTo>
                  <a:pt x="4208" y="919"/>
                  <a:pt x="3973" y="108"/>
                  <a:pt x="3520" y="108"/>
                </a:cubicBezTo>
                <a:cubicBezTo>
                  <a:pt x="3502" y="108"/>
                  <a:pt x="3484" y="109"/>
                  <a:pt x="3465" y="112"/>
                </a:cubicBezTo>
                <a:cubicBezTo>
                  <a:pt x="3257" y="141"/>
                  <a:pt x="3194" y="298"/>
                  <a:pt x="3201" y="493"/>
                </a:cubicBezTo>
                <a:lnTo>
                  <a:pt x="3201" y="493"/>
                </a:lnTo>
                <a:cubicBezTo>
                  <a:pt x="3049" y="277"/>
                  <a:pt x="2816" y="107"/>
                  <a:pt x="2459" y="107"/>
                </a:cubicBezTo>
                <a:cubicBezTo>
                  <a:pt x="2381" y="107"/>
                  <a:pt x="2296" y="115"/>
                  <a:pt x="2205" y="133"/>
                </a:cubicBezTo>
                <a:cubicBezTo>
                  <a:pt x="988" y="372"/>
                  <a:pt x="1423" y="1675"/>
                  <a:pt x="1423" y="1675"/>
                </a:cubicBezTo>
                <a:cubicBezTo>
                  <a:pt x="1286" y="1543"/>
                  <a:pt x="1138" y="1485"/>
                  <a:pt x="997" y="1485"/>
                </a:cubicBezTo>
                <a:cubicBezTo>
                  <a:pt x="446" y="1485"/>
                  <a:pt x="1" y="2368"/>
                  <a:pt x="684" y="3153"/>
                </a:cubicBezTo>
                <a:cubicBezTo>
                  <a:pt x="1197" y="3746"/>
                  <a:pt x="1993" y="3924"/>
                  <a:pt x="2762" y="3924"/>
                </a:cubicBezTo>
                <a:cubicBezTo>
                  <a:pt x="3916" y="3924"/>
                  <a:pt x="5011" y="3525"/>
                  <a:pt x="5011" y="3525"/>
                </a:cubicBezTo>
                <a:cubicBezTo>
                  <a:pt x="5092" y="4545"/>
                  <a:pt x="5546" y="4669"/>
                  <a:pt x="5763" y="4669"/>
                </a:cubicBezTo>
                <a:cubicBezTo>
                  <a:pt x="5833" y="4669"/>
                  <a:pt x="5878" y="4657"/>
                  <a:pt x="5878" y="4657"/>
                </a:cubicBezTo>
                <a:lnTo>
                  <a:pt x="5878" y="4657"/>
                </a:lnTo>
                <a:cubicBezTo>
                  <a:pt x="5878" y="4657"/>
                  <a:pt x="5443" y="7023"/>
                  <a:pt x="5921" y="7134"/>
                </a:cubicBezTo>
                <a:cubicBezTo>
                  <a:pt x="5930" y="7136"/>
                  <a:pt x="5938" y="7137"/>
                  <a:pt x="5946" y="7137"/>
                </a:cubicBezTo>
                <a:cubicBezTo>
                  <a:pt x="6167" y="7137"/>
                  <a:pt x="6314" y="6502"/>
                  <a:pt x="6314" y="6502"/>
                </a:cubicBezTo>
                <a:cubicBezTo>
                  <a:pt x="6477" y="6091"/>
                  <a:pt x="6831" y="6039"/>
                  <a:pt x="7028" y="6039"/>
                </a:cubicBezTo>
                <a:cubicBezTo>
                  <a:pt x="7095" y="6039"/>
                  <a:pt x="7144" y="6045"/>
                  <a:pt x="7160" y="6045"/>
                </a:cubicBezTo>
                <a:cubicBezTo>
                  <a:pt x="7228" y="6045"/>
                  <a:pt x="7989" y="5959"/>
                  <a:pt x="7899" y="5438"/>
                </a:cubicBezTo>
                <a:cubicBezTo>
                  <a:pt x="7835" y="5048"/>
                  <a:pt x="7587" y="4974"/>
                  <a:pt x="7466" y="4961"/>
                </a:cubicBezTo>
                <a:lnTo>
                  <a:pt x="7466" y="4961"/>
                </a:lnTo>
                <a:cubicBezTo>
                  <a:pt x="7690" y="4961"/>
                  <a:pt x="8399" y="4914"/>
                  <a:pt x="8399" y="4328"/>
                </a:cubicBezTo>
                <a:cubicBezTo>
                  <a:pt x="8399" y="3744"/>
                  <a:pt x="7880" y="3683"/>
                  <a:pt x="7712" y="3678"/>
                </a:cubicBezTo>
                <a:lnTo>
                  <a:pt x="7712" y="3678"/>
                </a:lnTo>
                <a:cubicBezTo>
                  <a:pt x="7951" y="3673"/>
                  <a:pt x="8922" y="3618"/>
                  <a:pt x="8595" y="3025"/>
                </a:cubicBezTo>
                <a:cubicBezTo>
                  <a:pt x="8496" y="2843"/>
                  <a:pt x="8320" y="2779"/>
                  <a:pt x="8133" y="2779"/>
                </a:cubicBezTo>
                <a:cubicBezTo>
                  <a:pt x="8107" y="2779"/>
                  <a:pt x="8080" y="2781"/>
                  <a:pt x="8054" y="2783"/>
                </a:cubicBezTo>
                <a:lnTo>
                  <a:pt x="8054" y="2783"/>
                </a:lnTo>
                <a:cubicBezTo>
                  <a:pt x="8435" y="2337"/>
                  <a:pt x="8389" y="1564"/>
                  <a:pt x="7899" y="1329"/>
                </a:cubicBezTo>
                <a:cubicBezTo>
                  <a:pt x="7794" y="1279"/>
                  <a:pt x="7697" y="1258"/>
                  <a:pt x="7607" y="1258"/>
                </a:cubicBezTo>
                <a:cubicBezTo>
                  <a:pt x="7204" y="1258"/>
                  <a:pt x="6954" y="1683"/>
                  <a:pt x="6907" y="1771"/>
                </a:cubicBezTo>
                <a:lnTo>
                  <a:pt x="6907" y="1771"/>
                </a:lnTo>
                <a:cubicBezTo>
                  <a:pt x="6970" y="1646"/>
                  <a:pt x="7365" y="807"/>
                  <a:pt x="6681" y="526"/>
                </a:cubicBezTo>
                <a:cubicBezTo>
                  <a:pt x="6634" y="506"/>
                  <a:pt x="6588" y="498"/>
                  <a:pt x="6543" y="498"/>
                </a:cubicBezTo>
                <a:cubicBezTo>
                  <a:pt x="6105" y="498"/>
                  <a:pt x="5772" y="1329"/>
                  <a:pt x="5772" y="1329"/>
                </a:cubicBezTo>
                <a:cubicBezTo>
                  <a:pt x="5772" y="1329"/>
                  <a:pt x="5872" y="1"/>
                  <a:pt x="50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4" name="Google Shape;2184;p40"/>
          <p:cNvSpPr/>
          <p:nvPr/>
        </p:nvSpPr>
        <p:spPr>
          <a:xfrm>
            <a:off x="9325319" y="4874089"/>
            <a:ext cx="590937" cy="734373"/>
          </a:xfrm>
          <a:custGeom>
            <a:avLst/>
            <a:gdLst/>
            <a:ahLst/>
            <a:cxnLst/>
            <a:rect l="l" t="t" r="r" b="b"/>
            <a:pathLst>
              <a:path w="6118" h="7603" extrusionOk="0">
                <a:moveTo>
                  <a:pt x="4924" y="1"/>
                </a:moveTo>
                <a:cubicBezTo>
                  <a:pt x="4103" y="1"/>
                  <a:pt x="3054" y="119"/>
                  <a:pt x="2435" y="645"/>
                </a:cubicBezTo>
                <a:cubicBezTo>
                  <a:pt x="1303" y="1601"/>
                  <a:pt x="0" y="3733"/>
                  <a:pt x="0" y="3733"/>
                </a:cubicBezTo>
                <a:lnTo>
                  <a:pt x="2085" y="7603"/>
                </a:lnTo>
                <a:lnTo>
                  <a:pt x="4823" y="4472"/>
                </a:lnTo>
                <a:lnTo>
                  <a:pt x="6117" y="81"/>
                </a:lnTo>
                <a:cubicBezTo>
                  <a:pt x="6117" y="81"/>
                  <a:pt x="5598" y="1"/>
                  <a:pt x="4924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5" name="Google Shape;2185;p40"/>
          <p:cNvSpPr/>
          <p:nvPr/>
        </p:nvSpPr>
        <p:spPr>
          <a:xfrm>
            <a:off x="9642135" y="4867900"/>
            <a:ext cx="1009752" cy="993717"/>
          </a:xfrm>
          <a:custGeom>
            <a:avLst/>
            <a:gdLst/>
            <a:ahLst/>
            <a:cxnLst/>
            <a:rect l="l" t="t" r="r" b="b"/>
            <a:pathLst>
              <a:path w="10454" h="10552" extrusionOk="0">
                <a:moveTo>
                  <a:pt x="2837" y="1"/>
                </a:moveTo>
                <a:cubicBezTo>
                  <a:pt x="1594" y="18"/>
                  <a:pt x="659" y="108"/>
                  <a:pt x="484" y="270"/>
                </a:cubicBezTo>
                <a:cubicBezTo>
                  <a:pt x="155" y="573"/>
                  <a:pt x="39" y="6229"/>
                  <a:pt x="1" y="10551"/>
                </a:cubicBezTo>
                <a:lnTo>
                  <a:pt x="10235" y="10551"/>
                </a:lnTo>
                <a:lnTo>
                  <a:pt x="10453" y="706"/>
                </a:lnTo>
                <a:cubicBezTo>
                  <a:pt x="9868" y="501"/>
                  <a:pt x="8873" y="338"/>
                  <a:pt x="7728" y="219"/>
                </a:cubicBezTo>
                <a:cubicBezTo>
                  <a:pt x="7322" y="958"/>
                  <a:pt x="6511" y="1863"/>
                  <a:pt x="5221" y="1966"/>
                </a:cubicBezTo>
                <a:cubicBezTo>
                  <a:pt x="5148" y="1971"/>
                  <a:pt x="5078" y="1974"/>
                  <a:pt x="5009" y="1974"/>
                </a:cubicBezTo>
                <a:cubicBezTo>
                  <a:pt x="3591" y="1974"/>
                  <a:pt x="3045" y="787"/>
                  <a:pt x="2837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6" name="Google Shape;2186;p40"/>
          <p:cNvSpPr/>
          <p:nvPr/>
        </p:nvSpPr>
        <p:spPr>
          <a:xfrm>
            <a:off x="10387727" y="4896305"/>
            <a:ext cx="492319" cy="752629"/>
          </a:xfrm>
          <a:custGeom>
            <a:avLst/>
            <a:gdLst/>
            <a:ahLst/>
            <a:cxnLst/>
            <a:rect l="l" t="t" r="r" b="b"/>
            <a:pathLst>
              <a:path w="5097" h="7792" extrusionOk="0">
                <a:moveTo>
                  <a:pt x="825" y="0"/>
                </a:moveTo>
                <a:cubicBezTo>
                  <a:pt x="333" y="0"/>
                  <a:pt x="9" y="69"/>
                  <a:pt x="9" y="69"/>
                </a:cubicBezTo>
                <a:lnTo>
                  <a:pt x="0" y="4067"/>
                </a:lnTo>
                <a:lnTo>
                  <a:pt x="5096" y="7791"/>
                </a:lnTo>
                <a:lnTo>
                  <a:pt x="5096" y="2110"/>
                </a:lnTo>
                <a:cubicBezTo>
                  <a:pt x="4887" y="1978"/>
                  <a:pt x="3375" y="722"/>
                  <a:pt x="3225" y="633"/>
                </a:cubicBezTo>
                <a:cubicBezTo>
                  <a:pt x="2368" y="114"/>
                  <a:pt x="1457" y="0"/>
                  <a:pt x="825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7" name="Google Shape;2187;p40"/>
          <p:cNvSpPr/>
          <p:nvPr/>
        </p:nvSpPr>
        <p:spPr>
          <a:xfrm flipH="1">
            <a:off x="9670488" y="2650616"/>
            <a:ext cx="1101779" cy="981908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8" name="Google Shape;2188;p40"/>
          <p:cNvSpPr txBox="1"/>
          <p:nvPr/>
        </p:nvSpPr>
        <p:spPr>
          <a:xfrm>
            <a:off x="9734015" y="282231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AB8AF7D-C9A6-4327-B5C8-292301F7D3E0}"/>
              </a:ext>
            </a:extLst>
          </p:cNvPr>
          <p:cNvSpPr txBox="1"/>
          <p:nvPr/>
        </p:nvSpPr>
        <p:spPr>
          <a:xfrm>
            <a:off x="1775222" y="2605773"/>
            <a:ext cx="821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394531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1AA71-9D38-40DF-8019-DFA64BA5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F2FED7-EB3B-4D9C-AA31-BEF307A9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125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EFB89-C2EB-4041-869D-568C170A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D84B5-8C37-4B16-A1D3-D837EA575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6043F-D945-42D7-8852-B8A34C09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BE0E-9C39-43EC-885A-87059257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75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58322-D257-4E08-8959-56B0934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0327D-AC6B-40AD-8E3C-F302A9D7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15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6710A-DBD8-4C2D-B1E0-91F9721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7B2178-962A-43F5-86E9-C72E9DF4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50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CD95161-13B9-4D6C-BE86-623053F4718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30C7B-ECE0-4D13-BF8E-E123A312968E}"/>
              </a:ext>
            </a:extLst>
          </p:cNvPr>
          <p:cNvSpPr/>
          <p:nvPr/>
        </p:nvSpPr>
        <p:spPr>
          <a:xfrm>
            <a:off x="279917" y="528401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55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BA519-F300-48F3-8645-C22E347F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BC871B-DF23-4554-8465-801C5CBA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7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360906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n>
                  <a:solidFill>
                    <a:schemeClr val="tx1"/>
                  </a:solidFill>
                </a:ln>
                <a:latin typeface="Google Sans"/>
              </a:rPr>
              <a:t>Olist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(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solution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vente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sur les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marketplaces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en ligne) souhaite fournisseur à ses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équipes d'e-commerce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segmentation des clients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pour leurs campagnes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communication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412617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4021534"/>
            <a:ext cx="6283082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La segmentation proposée doit être exploitable et facile d’utilisation pour l’équipe marketing.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Evaluer la fréquence à laquelle la segmentation doit être mise à jour, afin de pouvoir effectuer un devis de contrat de maintenance.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238674"/>
            <a:ext cx="6196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Fournir à l’équipe marketing une description </a:t>
            </a:r>
            <a:r>
              <a:rPr lang="fr-FR" sz="2000" b="1" u="none" strike="noStrike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actionable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 de la segmentation pour une utilisation optimale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4342DB-9053-420E-8341-BE26FB301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23" y="1360906"/>
            <a:ext cx="3268040" cy="12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E5E17E-BD0F-4687-8397-F6387BEB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94" y="3429000"/>
            <a:ext cx="4623898" cy="196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Modèle final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602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209569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226732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La ville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Seattle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a l’objectif devenir 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ville neutre en émissions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de carbone en 2050. Ils s’intéressent principalement aux émissions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bâtiments non destinés à l’habitation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6FFAB95-C450-4D8E-9970-55865F0B8DAF}"/>
              </a:ext>
            </a:extLst>
          </p:cNvPr>
          <p:cNvGrpSpPr/>
          <p:nvPr/>
        </p:nvGrpSpPr>
        <p:grpSpPr>
          <a:xfrm>
            <a:off x="279918" y="2992433"/>
            <a:ext cx="7273341" cy="2812417"/>
            <a:chOff x="279918" y="2992433"/>
            <a:chExt cx="7273341" cy="281241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554A95C-198F-4D25-BB93-3862BE22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8" y="3166376"/>
              <a:ext cx="360000" cy="36000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521B012-0CE2-4F18-8F22-D61B1D14C7E7}"/>
                </a:ext>
              </a:extLst>
            </p:cNvPr>
            <p:cNvSpPr txBox="1"/>
            <p:nvPr/>
          </p:nvSpPr>
          <p:spPr>
            <a:xfrm>
              <a:off x="744627" y="3773525"/>
              <a:ext cx="680863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202124"/>
                  </a:solidFill>
                  <a:latin typeface="Google Sans"/>
                </a:rPr>
                <a:t>Prendre en compte 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Se passer des relevés de consommation annuels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Trouver de nouvelles informations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Optimiser les performances en appliquant des transformations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Mettre en place une évaluation rigoureuse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Validation croisée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Hyperparamètres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405883F-5A31-48FF-A41D-178CC91EEB75}"/>
                </a:ext>
              </a:extLst>
            </p:cNvPr>
            <p:cNvSpPr txBox="1"/>
            <p:nvPr/>
          </p:nvSpPr>
          <p:spPr>
            <a:xfrm>
              <a:off x="721278" y="2992433"/>
              <a:ext cx="68086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Prédiction des émissions de CO2 et de la consommation </a:t>
              </a:r>
            </a:p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totale d'énergie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7577954-1775-45D6-85D2-3D1820C2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8030813" y="1449143"/>
            <a:ext cx="3434934" cy="116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C0CD6D4-4A26-4CC1-B3A0-2817A559B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69" y="3526376"/>
            <a:ext cx="4274021" cy="1570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8342E490-717C-41AC-8998-CB155BBA4FD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169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6C9034D4-22A8-45D6-A82D-A9887AD8BC2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808489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3B89DAA-379F-456A-A918-0ECCB917D015}"/>
              </a:ext>
            </a:extLst>
          </p:cNvPr>
          <p:cNvGrpSpPr/>
          <p:nvPr/>
        </p:nvGrpSpPr>
        <p:grpSpPr>
          <a:xfrm>
            <a:off x="377906" y="1252842"/>
            <a:ext cx="4702412" cy="461665"/>
            <a:chOff x="377906" y="2191476"/>
            <a:chExt cx="4702412" cy="461665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DF19488-C2FB-4415-83C5-A79F16F97331}"/>
                </a:ext>
              </a:extLst>
            </p:cNvPr>
            <p:cNvSpPr txBox="1"/>
            <p:nvPr/>
          </p:nvSpPr>
          <p:spPr>
            <a:xfrm>
              <a:off x="844895" y="219147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2015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51C16A3-F041-4B84-9F20-58619E2A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08672"/>
              <a:ext cx="457727" cy="427272"/>
            </a:xfrm>
            <a:prstGeom prst="rect">
              <a:avLst/>
            </a:prstGeom>
          </p:spPr>
        </p:pic>
      </p:grpSp>
      <p:sp>
        <p:nvSpPr>
          <p:cNvPr id="23" name="Rectángulo 4">
            <a:extLst>
              <a:ext uri="{FF2B5EF4-FFF2-40B4-BE49-F238E27FC236}">
                <a16:creationId xmlns:a16="http://schemas.microsoft.com/office/drawing/2014/main" id="{BF9A4429-9591-4B06-97F0-EBD6618D483D}"/>
              </a:ext>
            </a:extLst>
          </p:cNvPr>
          <p:cNvSpPr/>
          <p:nvPr/>
        </p:nvSpPr>
        <p:spPr>
          <a:xfrm rot="5400000" flipV="1">
            <a:off x="4370988" y="2543252"/>
            <a:ext cx="2573427" cy="45719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C5CF40-DB74-45DA-8EA0-E5E0D6BB6CE9}"/>
              </a:ext>
            </a:extLst>
          </p:cNvPr>
          <p:cNvGrpSpPr/>
          <p:nvPr/>
        </p:nvGrpSpPr>
        <p:grpSpPr>
          <a:xfrm>
            <a:off x="6285973" y="1252842"/>
            <a:ext cx="4702412" cy="461665"/>
            <a:chOff x="6285973" y="2222426"/>
            <a:chExt cx="4702412" cy="461665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96B768E-5D49-4962-807F-FF14282AFFA8}"/>
                </a:ext>
              </a:extLst>
            </p:cNvPr>
            <p:cNvSpPr txBox="1"/>
            <p:nvPr/>
          </p:nvSpPr>
          <p:spPr>
            <a:xfrm>
              <a:off x="6752962" y="222242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2016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D379C75-73D3-4053-9907-3C0218FB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973" y="2239622"/>
              <a:ext cx="457727" cy="427272"/>
            </a:xfrm>
            <a:prstGeom prst="rect">
              <a:avLst/>
            </a:prstGeom>
          </p:spPr>
        </p:pic>
      </p:grpSp>
      <p:graphicFrame>
        <p:nvGraphicFramePr>
          <p:cNvPr id="29" name="Tableau 3">
            <a:extLst>
              <a:ext uri="{FF2B5EF4-FFF2-40B4-BE49-F238E27FC236}">
                <a16:creationId xmlns:a16="http://schemas.microsoft.com/office/drawing/2014/main" id="{5F560973-AE78-4A6D-B304-C67BB841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62095"/>
              </p:ext>
            </p:extLst>
          </p:nvPr>
        </p:nvGraphicFramePr>
        <p:xfrm>
          <a:off x="640374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3340 x 47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16,89 %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graphicFrame>
        <p:nvGraphicFramePr>
          <p:cNvPr id="30" name="Tableau 3">
            <a:extLst>
              <a:ext uri="{FF2B5EF4-FFF2-40B4-BE49-F238E27FC236}">
                <a16:creationId xmlns:a16="http://schemas.microsoft.com/office/drawing/2014/main" id="{D9BC6A11-7429-497B-9458-CC2FF354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069982"/>
              </p:ext>
            </p:extLst>
          </p:nvPr>
        </p:nvGraphicFramePr>
        <p:xfrm>
          <a:off x="6548441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3376 x 46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12,85 %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1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736CA800-4D2F-442A-BEE7-89225F91E58A}"/>
              </a:ext>
            </a:extLst>
          </p:cNvPr>
          <p:cNvSpPr txBox="1"/>
          <p:nvPr/>
        </p:nvSpPr>
        <p:spPr>
          <a:xfrm>
            <a:off x="7327392" y="0"/>
            <a:ext cx="48646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https://data.seattle.gov/dataset/2015-Building-Energy-Benchmarking/h7rm-fz6m</a:t>
            </a:r>
          </a:p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https://data.seattle.gov/dataset/2016-Building-Energy-Benchmarking/2bpz-gwpy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FF096A-02D3-4186-ABF2-D78BC53953E1}"/>
              </a:ext>
            </a:extLst>
          </p:cNvPr>
          <p:cNvSpPr txBox="1"/>
          <p:nvPr/>
        </p:nvSpPr>
        <p:spPr>
          <a:xfrm rot="17873123">
            <a:off x="1497745" y="5260015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OSEBuildingID</a:t>
            </a:r>
            <a:endParaRPr lang="es-ES" sz="16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C2CE3E1-2CAC-4CDD-894A-F966C6433622}"/>
              </a:ext>
            </a:extLst>
          </p:cNvPr>
          <p:cNvSpPr txBox="1"/>
          <p:nvPr/>
        </p:nvSpPr>
        <p:spPr>
          <a:xfrm rot="17873123">
            <a:off x="1704118" y="5240235"/>
            <a:ext cx="1409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PropertyName</a:t>
            </a:r>
            <a:endParaRPr lang="es-ES" sz="16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197F945-AF07-4226-AA8A-8C7EF5B1C8E9}"/>
              </a:ext>
            </a:extLst>
          </p:cNvPr>
          <p:cNvSpPr txBox="1"/>
          <p:nvPr/>
        </p:nvSpPr>
        <p:spPr>
          <a:xfrm rot="17873123">
            <a:off x="1588883" y="4649570"/>
            <a:ext cx="274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TaxParcelIdentificationNumber</a:t>
            </a:r>
            <a:endParaRPr lang="es-ES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9D886F-30E8-4EAE-9181-7F4AD5D5EE8E}"/>
              </a:ext>
            </a:extLst>
          </p:cNvPr>
          <p:cNvSpPr txBox="1"/>
          <p:nvPr/>
        </p:nvSpPr>
        <p:spPr>
          <a:xfrm rot="17873123">
            <a:off x="2557393" y="523117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Neighborhood</a:t>
            </a:r>
            <a:endParaRPr lang="es-ES" sz="16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72B4BBF-71CA-4091-8689-83688DA97D3C}"/>
              </a:ext>
            </a:extLst>
          </p:cNvPr>
          <p:cNvSpPr txBox="1"/>
          <p:nvPr/>
        </p:nvSpPr>
        <p:spPr>
          <a:xfrm rot="17873123">
            <a:off x="2930561" y="5451693"/>
            <a:ext cx="89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Location</a:t>
            </a:r>
            <a:endParaRPr lang="es-ES" sz="16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AE5CD9C-B104-4B30-9260-F71CE2D1F972}"/>
              </a:ext>
            </a:extLst>
          </p:cNvPr>
          <p:cNvSpPr txBox="1"/>
          <p:nvPr/>
        </p:nvSpPr>
        <p:spPr>
          <a:xfrm rot="17873123">
            <a:off x="3146759" y="5464955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ZipCode</a:t>
            </a:r>
            <a:endParaRPr lang="es-ES" sz="16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A945A94-9DF7-4959-B2A4-75B8B15AFD55}"/>
              </a:ext>
            </a:extLst>
          </p:cNvPr>
          <p:cNvSpPr txBox="1"/>
          <p:nvPr/>
        </p:nvSpPr>
        <p:spPr>
          <a:xfrm rot="17873123">
            <a:off x="3394029" y="5470396"/>
            <a:ext cx="85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Address</a:t>
            </a:r>
            <a:endParaRPr lang="es-ES" sz="1600" dirty="0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7C4F8821-31B8-4F49-A3D1-DBCA18FBCAE2}"/>
              </a:ext>
            </a:extLst>
          </p:cNvPr>
          <p:cNvGrpSpPr/>
          <p:nvPr/>
        </p:nvGrpSpPr>
        <p:grpSpPr>
          <a:xfrm>
            <a:off x="4316844" y="3422292"/>
            <a:ext cx="1527997" cy="2664497"/>
            <a:chOff x="4289011" y="3422665"/>
            <a:chExt cx="1527997" cy="266449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F2193AF-AEC4-41F1-BE3F-2C1C30EECE7F}"/>
                </a:ext>
              </a:extLst>
            </p:cNvPr>
            <p:cNvSpPr txBox="1"/>
            <p:nvPr/>
          </p:nvSpPr>
          <p:spPr>
            <a:xfrm rot="17873123">
              <a:off x="3834399" y="5237725"/>
              <a:ext cx="124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BuildingType</a:t>
              </a:r>
              <a:endParaRPr lang="es-ES" sz="1600" dirty="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1F18959-D575-4DAA-92A5-DB63B969FB14}"/>
                </a:ext>
              </a:extLst>
            </p:cNvPr>
            <p:cNvSpPr txBox="1"/>
            <p:nvPr/>
          </p:nvSpPr>
          <p:spPr>
            <a:xfrm rot="17873123">
              <a:off x="3847329" y="4924200"/>
              <a:ext cx="195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PrimaryPropertyType</a:t>
              </a:r>
              <a:endParaRPr lang="es-ES" sz="16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A4C16D2-0E1E-4D71-9AEB-91A448574E4E}"/>
                </a:ext>
              </a:extLst>
            </p:cNvPr>
            <p:cNvSpPr txBox="1"/>
            <p:nvPr/>
          </p:nvSpPr>
          <p:spPr>
            <a:xfrm rot="17873123">
              <a:off x="4003777" y="4809377"/>
              <a:ext cx="2217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LargestPropertyUseType</a:t>
              </a:r>
              <a:endParaRPr lang="es-ES" sz="16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3478C37-299D-4F34-ABEC-AEA3F1337ACD}"/>
                </a:ext>
              </a:extLst>
            </p:cNvPr>
            <p:cNvSpPr txBox="1"/>
            <p:nvPr/>
          </p:nvSpPr>
          <p:spPr>
            <a:xfrm rot="17873123">
              <a:off x="5032902" y="5381112"/>
              <a:ext cx="92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YearBuilt</a:t>
              </a:r>
              <a:endParaRPr lang="es-ES" sz="16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F735F77-F12A-4ECC-B81E-EA2F10DAEC9E}"/>
                </a:ext>
              </a:extLst>
            </p:cNvPr>
            <p:cNvSpPr txBox="1"/>
            <p:nvPr/>
          </p:nvSpPr>
          <p:spPr>
            <a:xfrm rot="17873123">
              <a:off x="4128602" y="4587439"/>
              <a:ext cx="26527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SecondLargestPropertyUseType</a:t>
              </a:r>
              <a:endParaRPr lang="es-ES" sz="15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7871B3D-28B6-48E4-AAB5-6EAEBAA0A269}"/>
                </a:ext>
              </a:extLst>
            </p:cNvPr>
            <p:cNvSpPr txBox="1"/>
            <p:nvPr/>
          </p:nvSpPr>
          <p:spPr>
            <a:xfrm rot="17873123">
              <a:off x="4410534" y="4665140"/>
              <a:ext cx="2489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ThirdLargestPropertyUseType</a:t>
              </a:r>
              <a:endParaRPr lang="es-ES" sz="1500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37B3CF-B59C-4437-BFB8-BE17B5FDC534}"/>
              </a:ext>
            </a:extLst>
          </p:cNvPr>
          <p:cNvGrpSpPr/>
          <p:nvPr/>
        </p:nvGrpSpPr>
        <p:grpSpPr>
          <a:xfrm>
            <a:off x="6371562" y="3361178"/>
            <a:ext cx="1427583" cy="2786725"/>
            <a:chOff x="6436753" y="3361776"/>
            <a:chExt cx="1427583" cy="2786725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2A9C419D-0154-4416-BE99-F2D5B2825B75}"/>
                </a:ext>
              </a:extLst>
            </p:cNvPr>
            <p:cNvSpPr txBox="1"/>
            <p:nvPr/>
          </p:nvSpPr>
          <p:spPr>
            <a:xfrm rot="17873123">
              <a:off x="5794184" y="4616105"/>
              <a:ext cx="2636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ThirdLargestPropertyUseTypeGFA</a:t>
              </a:r>
              <a:endParaRPr lang="es-ES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DA6B78C-46E3-4297-86F9-81031A152655}"/>
                </a:ext>
              </a:extLst>
            </p:cNvPr>
            <p:cNvSpPr txBox="1"/>
            <p:nvPr/>
          </p:nvSpPr>
          <p:spPr>
            <a:xfrm rot="17873123">
              <a:off x="5494038" y="4601250"/>
              <a:ext cx="278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SecondLargestPropertyUseTypeGFA</a:t>
              </a:r>
              <a:endParaRPr lang="es-ES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D6780ED-4BFC-4500-AED8-F3A20446428A}"/>
                </a:ext>
              </a:extLst>
            </p:cNvPr>
            <p:cNvSpPr txBox="1"/>
            <p:nvPr/>
          </p:nvSpPr>
          <p:spPr>
            <a:xfrm rot="17873123">
              <a:off x="5400796" y="4739567"/>
              <a:ext cx="23950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LargestPropertyUseTypeGFA</a:t>
              </a:r>
              <a:endParaRPr lang="es-ES" sz="15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2919CD5-33BA-4B7C-A78B-41A758AE10F6}"/>
                </a:ext>
              </a:extLst>
            </p:cNvPr>
            <p:cNvSpPr txBox="1"/>
            <p:nvPr/>
          </p:nvSpPr>
          <p:spPr>
            <a:xfrm rot="17873123">
              <a:off x="6301042" y="5103178"/>
              <a:ext cx="1546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NumberofFloors</a:t>
              </a:r>
              <a:endParaRPr lang="es-ES" sz="16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184E3F23-ED28-4A7C-AE60-58A772ECF3B9}"/>
                </a:ext>
              </a:extLst>
            </p:cNvPr>
            <p:cNvSpPr txBox="1"/>
            <p:nvPr/>
          </p:nvSpPr>
          <p:spPr>
            <a:xfrm rot="17873123">
              <a:off x="6396417" y="4850266"/>
              <a:ext cx="2119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PropertyGFABuilding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3B6F58D3-DF6B-4FC1-B614-7D3273DF7706}"/>
                </a:ext>
              </a:extLst>
            </p:cNvPr>
            <p:cNvSpPr txBox="1"/>
            <p:nvPr/>
          </p:nvSpPr>
          <p:spPr>
            <a:xfrm rot="17873123">
              <a:off x="6663398" y="4874891"/>
              <a:ext cx="2063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PropertyGFAParking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7C2ED39C-F109-40B2-8609-0CC945DD8500}"/>
              </a:ext>
            </a:extLst>
          </p:cNvPr>
          <p:cNvGrpSpPr/>
          <p:nvPr/>
        </p:nvGrpSpPr>
        <p:grpSpPr>
          <a:xfrm>
            <a:off x="8081151" y="3343929"/>
            <a:ext cx="1521833" cy="2821222"/>
            <a:chOff x="8565152" y="3340492"/>
            <a:chExt cx="1521833" cy="2821222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350022A-2F26-47CA-8CCA-B133576129CD}"/>
                </a:ext>
              </a:extLst>
            </p:cNvPr>
            <p:cNvSpPr txBox="1"/>
            <p:nvPr/>
          </p:nvSpPr>
          <p:spPr>
            <a:xfrm rot="17873123">
              <a:off x="7980248" y="5133433"/>
              <a:ext cx="1508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Electricity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F7A6A663-2F79-4A90-A2C7-DD142E15A933}"/>
                </a:ext>
              </a:extLst>
            </p:cNvPr>
            <p:cNvSpPr txBox="1"/>
            <p:nvPr/>
          </p:nvSpPr>
          <p:spPr>
            <a:xfrm rot="17873123">
              <a:off x="8203213" y="5124478"/>
              <a:ext cx="1528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SteamUse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C16CF9A-4289-40C6-B1C3-CB716EC60C42}"/>
                </a:ext>
              </a:extLst>
            </p:cNvPr>
            <p:cNvSpPr txBox="1"/>
            <p:nvPr/>
          </p:nvSpPr>
          <p:spPr>
            <a:xfrm rot="17873123">
              <a:off x="8424970" y="5086563"/>
              <a:ext cx="1614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NaturalGas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D6FA511-3B55-4C83-B693-5F6EB7FA74D3}"/>
                </a:ext>
              </a:extLst>
            </p:cNvPr>
            <p:cNvSpPr txBox="1"/>
            <p:nvPr/>
          </p:nvSpPr>
          <p:spPr>
            <a:xfrm rot="17873123">
              <a:off x="8473722" y="4828182"/>
              <a:ext cx="2199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SiteEnergyUseWN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9511C54-FFB0-4B09-B231-616696D17323}"/>
                </a:ext>
              </a:extLst>
            </p:cNvPr>
            <p:cNvSpPr txBox="1"/>
            <p:nvPr/>
          </p:nvSpPr>
          <p:spPr>
            <a:xfrm rot="17873123">
              <a:off x="8522486" y="4597214"/>
              <a:ext cx="2821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GHGEmissionsIntensity</a:t>
              </a:r>
              <a:r>
                <a:rPr lang="fr-FR" sz="1400" dirty="0"/>
                <a:t>(kgCO2e/ft2)</a:t>
              </a:r>
              <a:endParaRPr lang="es-ES" sz="1400" dirty="0"/>
            </a:p>
          </p:txBody>
        </p: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49184ACF-75E7-431C-A3B3-C2C4EE8375E4}"/>
              </a:ext>
            </a:extLst>
          </p:cNvPr>
          <p:cNvSpPr txBox="1"/>
          <p:nvPr/>
        </p:nvSpPr>
        <p:spPr>
          <a:xfrm>
            <a:off x="1602217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548235"/>
                </a:solidFill>
                <a:latin typeface="Google Sans"/>
              </a:rPr>
              <a:t>Identification</a:t>
            </a:r>
            <a:endParaRPr lang="fr-FR" sz="1100" baseline="30000" dirty="0">
              <a:solidFill>
                <a:srgbClr val="548235"/>
              </a:solidFill>
              <a:latin typeface="Google Sans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C52E2F7-BAFC-46F2-AAD1-103A65EF2EA3}"/>
              </a:ext>
            </a:extLst>
          </p:cNvPr>
          <p:cNvSpPr txBox="1"/>
          <p:nvPr/>
        </p:nvSpPr>
        <p:spPr>
          <a:xfrm>
            <a:off x="2792363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C00000"/>
                </a:solidFill>
                <a:latin typeface="Google Sans"/>
              </a:rPr>
              <a:t>Localisation</a:t>
            </a:r>
            <a:endParaRPr lang="fr-FR" sz="1100" baseline="300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DEC1AE92-E01B-42DF-9A9B-D7691E229F29}"/>
              </a:ext>
            </a:extLst>
          </p:cNvPr>
          <p:cNvSpPr txBox="1"/>
          <p:nvPr/>
        </p:nvSpPr>
        <p:spPr>
          <a:xfrm>
            <a:off x="4277104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1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chemeClr val="accent1"/>
              </a:solidFill>
              <a:latin typeface="Google Sans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5DA8DF73-0592-4094-90EC-0CA0BC449516}"/>
              </a:ext>
            </a:extLst>
          </p:cNvPr>
          <p:cNvSpPr txBox="1"/>
          <p:nvPr/>
        </p:nvSpPr>
        <p:spPr>
          <a:xfrm>
            <a:off x="6077991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7451EB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B97025C-27BB-4EB1-AD78-E820F5738DB4}"/>
              </a:ext>
            </a:extLst>
          </p:cNvPr>
          <p:cNvSpPr txBox="1"/>
          <p:nvPr/>
        </p:nvSpPr>
        <p:spPr>
          <a:xfrm>
            <a:off x="7564693" y="5907732"/>
            <a:ext cx="1711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relevés de consommation / Cal</a:t>
            </a:r>
            <a:r>
              <a:rPr lang="fr-F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culs</a:t>
            </a:r>
            <a:endParaRPr lang="fr-FR" sz="1100" baseline="300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56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C631F822-A794-4AC7-B4B7-E4BDAF3DB42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282611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000300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1324412" y="3262650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initiale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5071121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5147209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9142077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9472424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7" name="Google Shape;895;p38">
            <a:extLst>
              <a:ext uri="{FF2B5EF4-FFF2-40B4-BE49-F238E27FC236}">
                <a16:creationId xmlns:a16="http://schemas.microsoft.com/office/drawing/2014/main" id="{58E386D1-C229-4EBC-9499-670F3FF3891F}"/>
              </a:ext>
            </a:extLst>
          </p:cNvPr>
          <p:cNvSpPr/>
          <p:nvPr/>
        </p:nvSpPr>
        <p:spPr>
          <a:xfrm>
            <a:off x="3035777" y="2946713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896;p38">
            <a:extLst>
              <a:ext uri="{FF2B5EF4-FFF2-40B4-BE49-F238E27FC236}">
                <a16:creationId xmlns:a16="http://schemas.microsoft.com/office/drawing/2014/main" id="{F96A30DD-2C7F-467B-8220-2D6E7E6B8B97}"/>
              </a:ext>
            </a:extLst>
          </p:cNvPr>
          <p:cNvSpPr txBox="1"/>
          <p:nvPr/>
        </p:nvSpPr>
        <p:spPr>
          <a:xfrm>
            <a:off x="3159189" y="3233218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710659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7188756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36" name="Google Shape;901;p38">
            <a:extLst>
              <a:ext uri="{FF2B5EF4-FFF2-40B4-BE49-F238E27FC236}">
                <a16:creationId xmlns:a16="http://schemas.microsoft.com/office/drawing/2014/main" id="{DB5B3DCE-A070-4C95-AE66-717DE3C49EE7}"/>
              </a:ext>
            </a:extLst>
          </p:cNvPr>
          <p:cNvGrpSpPr/>
          <p:nvPr/>
        </p:nvGrpSpPr>
        <p:grpSpPr>
          <a:xfrm rot="5400000">
            <a:off x="5899684" y="-833707"/>
            <a:ext cx="397503" cy="10196273"/>
            <a:chOff x="2646350" y="910998"/>
            <a:chExt cx="397503" cy="6120216"/>
          </a:xfrm>
        </p:grpSpPr>
        <p:sp>
          <p:nvSpPr>
            <p:cNvPr id="37" name="Google Shape;902;p38">
              <a:extLst>
                <a:ext uri="{FF2B5EF4-FFF2-40B4-BE49-F238E27FC236}">
                  <a16:creationId xmlns:a16="http://schemas.microsoft.com/office/drawing/2014/main" id="{8F0C93EA-AD08-425F-BCC0-C4D23BB7B2B7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sym typeface="Fira Sans Condensed Medium"/>
                </a:rPr>
                <a:t>13</a:t>
              </a:r>
              <a:r>
                <a:rPr lang="es-ES" sz="1500" dirty="0"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sym typeface="Fira Sans Condensed Medium"/>
                </a:rPr>
                <a:t>colonnes</a:t>
              </a:r>
              <a:endParaRPr sz="1500" b="1" i="1" dirty="0">
                <a:solidFill>
                  <a:srgbClr val="548235"/>
                </a:solidFill>
                <a:latin typeface="Google Sans"/>
                <a:sym typeface="Fira Sans Condensed Medium"/>
              </a:endParaRPr>
            </a:p>
          </p:txBody>
        </p:sp>
        <p:sp>
          <p:nvSpPr>
            <p:cNvPr id="38" name="Google Shape;903;p38">
              <a:extLst>
                <a:ext uri="{FF2B5EF4-FFF2-40B4-BE49-F238E27FC236}">
                  <a16:creationId xmlns:a16="http://schemas.microsoft.com/office/drawing/2014/main" id="{D00595DA-5FC1-4B3A-87C9-4AFD2C7E22B4}"/>
                </a:ext>
              </a:extLst>
            </p:cNvPr>
            <p:cNvSpPr/>
            <p:nvPr/>
          </p:nvSpPr>
          <p:spPr>
            <a:xfrm rot="16200000" flipH="1">
              <a:off x="1331600" y="5318964"/>
              <a:ext cx="3027000" cy="397500"/>
            </a:xfrm>
            <a:prstGeom prst="homePlate">
              <a:avLst>
                <a:gd name="adj" fmla="val 83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+/- 47 </a:t>
              </a:r>
              <a:r>
                <a:rPr lang="es-ES" sz="1600" kern="1200" dirty="0" err="1">
                  <a:solidFill>
                    <a:schemeClr val="dk1"/>
                  </a:solidFill>
                  <a:latin typeface="Google Sans"/>
                </a:rPr>
                <a:t>colonnes</a:t>
              </a: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 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64" name="Google Shape;901;p38">
            <a:extLst>
              <a:ext uri="{FF2B5EF4-FFF2-40B4-BE49-F238E27FC236}">
                <a16:creationId xmlns:a16="http://schemas.microsoft.com/office/drawing/2014/main" id="{41120A14-83E0-4CB4-BCA7-F4F80EF3809B}"/>
              </a:ext>
            </a:extLst>
          </p:cNvPr>
          <p:cNvGrpSpPr/>
          <p:nvPr/>
        </p:nvGrpSpPr>
        <p:grpSpPr>
          <a:xfrm rot="5400000">
            <a:off x="5894813" y="-2496794"/>
            <a:ext cx="397503" cy="10196273"/>
            <a:chOff x="2646350" y="910998"/>
            <a:chExt cx="397503" cy="6120216"/>
          </a:xfrm>
        </p:grpSpPr>
        <p:sp>
          <p:nvSpPr>
            <p:cNvPr id="65" name="Google Shape;902;p38">
              <a:extLst>
                <a:ext uri="{FF2B5EF4-FFF2-40B4-BE49-F238E27FC236}">
                  <a16:creationId xmlns:a16="http://schemas.microsoft.com/office/drawing/2014/main" id="{12203565-87CE-4CC0-B338-E8B77CB5D223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1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</a:t>
              </a:r>
              <a:endParaRPr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6" name="Google Shape;903;p38">
              <a:extLst>
                <a:ext uri="{FF2B5EF4-FFF2-40B4-BE49-F238E27FC236}">
                  <a16:creationId xmlns:a16="http://schemas.microsoft.com/office/drawing/2014/main" id="{F91FBC39-C317-477B-A4AB-BC0D616267C0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734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dirty="0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2 </a:t>
              </a:r>
              <a:r>
                <a:rPr lang="es-ES" sz="1500" dirty="0" err="1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Datasets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B237BA69-794B-4600-B952-2694D4677B1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19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ZoneTexte 55">
            <a:extLst>
              <a:ext uri="{FF2B5EF4-FFF2-40B4-BE49-F238E27FC236}">
                <a16:creationId xmlns:a16="http://schemas.microsoft.com/office/drawing/2014/main" id="{673A95C2-3334-4CB8-8CF5-A0DFA68E66E5}"/>
              </a:ext>
            </a:extLst>
          </p:cNvPr>
          <p:cNvSpPr txBox="1"/>
          <p:nvPr/>
        </p:nvSpPr>
        <p:spPr>
          <a:xfrm>
            <a:off x="6758909" y="53468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endParaRPr lang="fr-FR" dirty="0">
              <a:solidFill>
                <a:srgbClr val="4472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6DEE093-2B78-41CF-A3AA-D54075DFD7A0}"/>
              </a:ext>
            </a:extLst>
          </p:cNvPr>
          <p:cNvCxnSpPr>
            <a:cxnSpLocks/>
          </p:cNvCxnSpPr>
          <p:nvPr/>
        </p:nvCxnSpPr>
        <p:spPr>
          <a:xfrm flipH="1">
            <a:off x="6953052" y="5333258"/>
            <a:ext cx="391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des bâtiments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4D0E55-4386-4A18-B225-08EE7FEFD07F}"/>
              </a:ext>
            </a:extLst>
          </p:cNvPr>
          <p:cNvSpPr txBox="1"/>
          <p:nvPr/>
        </p:nvSpPr>
        <p:spPr>
          <a:xfrm>
            <a:off x="835631" y="1215457"/>
            <a:ext cx="585369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Premier nettoyage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.concat([data_2015, data_2016])</a:t>
            </a:r>
            <a:br>
              <a:rPr lang="it-IT" dirty="0">
                <a:solidFill>
                  <a:srgbClr val="202124"/>
                </a:solidFill>
                <a:latin typeface="Google Sans"/>
              </a:rPr>
            </a:br>
            <a:endParaRPr lang="it-IT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Bâtiments non destinés à l’habitation </a:t>
            </a:r>
            <a:br>
              <a:rPr lang="fr-FR" dirty="0">
                <a:solidFill>
                  <a:srgbClr val="202124"/>
                </a:solidFill>
                <a:latin typeface="Google Sans"/>
              </a:rPr>
            </a:b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BuildingType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,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PrimaryPropertyType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and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LargestPropertyUseTypeTrouver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b="1" i="1" dirty="0">
              <a:solidFill>
                <a:srgbClr val="548235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Sélection de données</a:t>
            </a:r>
            <a:br>
              <a:rPr lang="fr-FR" b="1" u="sng" dirty="0">
                <a:solidFill>
                  <a:srgbClr val="FF0000"/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Cibles + déclaratifs + Consommation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Vérification de cohérence des données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Gross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floor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area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2016)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PropertyGFABuilding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(s))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Site Energy Use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2015)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Electricity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NaturalGas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SteamUse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OtherFuelUse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))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sz="1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Suppression des variables cibles avec 0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1BF7134-92E2-4D94-AF24-E449908A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15457"/>
            <a:ext cx="457727" cy="42727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1B1EC1-D64B-4929-8B3F-BDE026BADC6E}"/>
              </a:ext>
            </a:extLst>
          </p:cNvPr>
          <p:cNvGrpSpPr/>
          <p:nvPr/>
        </p:nvGrpSpPr>
        <p:grpSpPr>
          <a:xfrm>
            <a:off x="9237257" y="1936901"/>
            <a:ext cx="1297080" cy="3457236"/>
            <a:chOff x="9723212" y="1435101"/>
            <a:chExt cx="1297080" cy="3457236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7C628F1-9DBF-4F49-916D-BE39AC425060}"/>
                </a:ext>
              </a:extLst>
            </p:cNvPr>
            <p:cNvGrpSpPr/>
            <p:nvPr/>
          </p:nvGrpSpPr>
          <p:grpSpPr>
            <a:xfrm>
              <a:off x="9723212" y="1965662"/>
              <a:ext cx="1297080" cy="2926675"/>
              <a:chOff x="9723212" y="2051110"/>
              <a:chExt cx="1297080" cy="29266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3020EC6-4E4C-4CD9-80A4-06401B9D9230}"/>
                  </a:ext>
                </a:extLst>
              </p:cNvPr>
              <p:cNvSpPr/>
              <p:nvPr/>
            </p:nvSpPr>
            <p:spPr>
              <a:xfrm>
                <a:off x="9723212" y="2051110"/>
                <a:ext cx="1297080" cy="2926675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451E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22CDD52-081B-4D89-88D1-FFA6447823C9}"/>
                  </a:ext>
                </a:extLst>
              </p:cNvPr>
              <p:cNvSpPr txBox="1"/>
              <p:nvPr/>
            </p:nvSpPr>
            <p:spPr>
              <a:xfrm>
                <a:off x="10045381" y="3329781"/>
                <a:ext cx="6527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7451E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2016</a:t>
                </a:r>
                <a:endParaRPr lang="fr-FR" dirty="0">
                  <a:solidFill>
                    <a:srgbClr val="7451E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E09C1E-53CE-4B8E-9C37-04786463F144}"/>
                </a:ext>
              </a:extLst>
            </p:cNvPr>
            <p:cNvSpPr/>
            <p:nvPr/>
          </p:nvSpPr>
          <p:spPr>
            <a:xfrm>
              <a:off x="9723212" y="1435101"/>
              <a:ext cx="1297079" cy="535500"/>
            </a:xfrm>
            <a:prstGeom prst="rect">
              <a:avLst/>
            </a:prstGeom>
            <a:pattFill prst="wdUpDiag">
              <a:fgClr>
                <a:srgbClr val="7030A0"/>
              </a:fgClr>
              <a:bgClr>
                <a:schemeClr val="bg1"/>
              </a:bgClr>
            </a:pattFill>
            <a:ln w="9525" cap="flat" cmpd="sng" algn="ctr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8F51FC-7A98-461C-80AC-7CE554CC6139}"/>
              </a:ext>
            </a:extLst>
          </p:cNvPr>
          <p:cNvGrpSpPr/>
          <p:nvPr/>
        </p:nvGrpSpPr>
        <p:grpSpPr>
          <a:xfrm>
            <a:off x="7594475" y="2467462"/>
            <a:ext cx="1297079" cy="2926675"/>
            <a:chOff x="7813253" y="1965662"/>
            <a:chExt cx="1297079" cy="2926675"/>
          </a:xfrm>
          <a:solidFill>
            <a:schemeClr val="accent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C8C107-F254-46B6-A137-493E11CD3722}"/>
                </a:ext>
              </a:extLst>
            </p:cNvPr>
            <p:cNvSpPr/>
            <p:nvPr/>
          </p:nvSpPr>
          <p:spPr>
            <a:xfrm>
              <a:off x="7813253" y="1965662"/>
              <a:ext cx="1297079" cy="2926675"/>
            </a:xfrm>
            <a:prstGeom prst="rect">
              <a:avLst/>
            </a:prstGeom>
            <a:grpFill/>
            <a:ln w="9525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E8E170E-AEBC-4A09-A798-B992A251821B}"/>
                </a:ext>
              </a:extLst>
            </p:cNvPr>
            <p:cNvSpPr txBox="1"/>
            <p:nvPr/>
          </p:nvSpPr>
          <p:spPr>
            <a:xfrm>
              <a:off x="8135421" y="3244333"/>
              <a:ext cx="6527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2015</a:t>
              </a:r>
              <a:endParaRPr lang="fr-FR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E1CB95A-908B-4057-AA4F-9AA45EE1489B}"/>
              </a:ext>
            </a:extLst>
          </p:cNvPr>
          <p:cNvSpPr/>
          <p:nvPr/>
        </p:nvSpPr>
        <p:spPr>
          <a:xfrm>
            <a:off x="7594474" y="5346883"/>
            <a:ext cx="1297080" cy="369332"/>
          </a:xfrm>
          <a:prstGeom prst="rect">
            <a:avLst/>
          </a:prstGeom>
          <a:pattFill prst="wdUpDiag">
            <a:fgClr>
              <a:srgbClr val="4472C4"/>
            </a:fgClr>
            <a:bgClr>
              <a:schemeClr val="bg1"/>
            </a:bgClr>
          </a:pattFill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A5B9C5C-7926-4DDF-A163-FD3EF98FF61E}"/>
              </a:ext>
            </a:extLst>
          </p:cNvPr>
          <p:cNvCxnSpPr>
            <a:cxnSpLocks/>
          </p:cNvCxnSpPr>
          <p:nvPr/>
        </p:nvCxnSpPr>
        <p:spPr>
          <a:xfrm>
            <a:off x="7157266" y="2467462"/>
            <a:ext cx="0" cy="2865796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259BADC3-D078-401B-94E2-8CBE07930657}"/>
              </a:ext>
            </a:extLst>
          </p:cNvPr>
          <p:cNvSpPr txBox="1"/>
          <p:nvPr/>
        </p:nvSpPr>
        <p:spPr>
          <a:xfrm>
            <a:off x="6816987" y="3746134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1579</a:t>
            </a:r>
            <a:endParaRPr lang="fr-FR" dirty="0">
              <a:solidFill>
                <a:srgbClr val="70AD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72568F-F907-4399-9F24-67031907C874}"/>
              </a:ext>
            </a:extLst>
          </p:cNvPr>
          <p:cNvCxnSpPr>
            <a:cxnSpLocks/>
          </p:cNvCxnSpPr>
          <p:nvPr/>
        </p:nvCxnSpPr>
        <p:spPr>
          <a:xfrm>
            <a:off x="7157266" y="5333258"/>
            <a:ext cx="0" cy="382957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39DEED9-83E0-4BC8-BA25-D90CBD3621F0}"/>
              </a:ext>
            </a:extLst>
          </p:cNvPr>
          <p:cNvCxnSpPr>
            <a:cxnSpLocks/>
          </p:cNvCxnSpPr>
          <p:nvPr/>
        </p:nvCxnSpPr>
        <p:spPr>
          <a:xfrm flipH="1">
            <a:off x="6961299" y="5716215"/>
            <a:ext cx="39193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E586C18-69F1-4822-8A3B-55AB9A3B15AF}"/>
              </a:ext>
            </a:extLst>
          </p:cNvPr>
          <p:cNvCxnSpPr>
            <a:cxnSpLocks/>
          </p:cNvCxnSpPr>
          <p:nvPr/>
        </p:nvCxnSpPr>
        <p:spPr>
          <a:xfrm>
            <a:off x="7149019" y="1936901"/>
            <a:ext cx="8247" cy="530561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E2777E-0E1C-466C-A0E4-1E3E593D3783}"/>
              </a:ext>
            </a:extLst>
          </p:cNvPr>
          <p:cNvCxnSpPr>
            <a:cxnSpLocks/>
          </p:cNvCxnSpPr>
          <p:nvPr/>
        </p:nvCxnSpPr>
        <p:spPr>
          <a:xfrm flipH="1">
            <a:off x="6980631" y="1936901"/>
            <a:ext cx="391934" cy="0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6F3591E-B929-41E4-92B6-ECF6C13F04FE}"/>
              </a:ext>
            </a:extLst>
          </p:cNvPr>
          <p:cNvCxnSpPr>
            <a:cxnSpLocks/>
          </p:cNvCxnSpPr>
          <p:nvPr/>
        </p:nvCxnSpPr>
        <p:spPr>
          <a:xfrm flipH="1">
            <a:off x="6951571" y="5333258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BF638F7-176D-4495-B734-DD8254487026}"/>
              </a:ext>
            </a:extLst>
          </p:cNvPr>
          <p:cNvCxnSpPr>
            <a:cxnSpLocks/>
          </p:cNvCxnSpPr>
          <p:nvPr/>
        </p:nvCxnSpPr>
        <p:spPr>
          <a:xfrm flipH="1">
            <a:off x="6961299" y="2467462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7CC52910-3E5A-41D3-BEE0-4A4AB6E2A5AF}"/>
              </a:ext>
            </a:extLst>
          </p:cNvPr>
          <p:cNvSpPr txBox="1"/>
          <p:nvPr/>
        </p:nvSpPr>
        <p:spPr>
          <a:xfrm>
            <a:off x="6743700" y="2021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</a:t>
            </a:r>
            <a:endParaRPr lang="fr-FR" dirty="0"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D2131F-7E3F-4CC8-9D2F-E5BF97714100}"/>
              </a:ext>
            </a:extLst>
          </p:cNvPr>
          <p:cNvSpPr/>
          <p:nvPr/>
        </p:nvSpPr>
        <p:spPr>
          <a:xfrm>
            <a:off x="6877050" y="1215457"/>
            <a:ext cx="3930380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C0D20AD-C321-4DE5-8F98-28531748E574}"/>
              </a:ext>
            </a:extLst>
          </p:cNvPr>
          <p:cNvSpPr txBox="1"/>
          <p:nvPr/>
        </p:nvSpPr>
        <p:spPr>
          <a:xfrm>
            <a:off x="7660236" y="1259654"/>
            <a:ext cx="2462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Bâtiments dans </a:t>
            </a:r>
            <a:r>
              <a:rPr lang="fr-FR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datasets</a:t>
            </a:r>
            <a:endParaRPr lang="fr-FR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B70BE14-9755-4E83-8A50-10DB62FFD515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534336" y="2204651"/>
            <a:ext cx="34570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2B4619A-C007-48A9-9898-BEEDD520F0F2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891554" y="5531549"/>
            <a:ext cx="345703" cy="202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23646E92-5DC2-42F1-8FB3-4D8E67DB4B15}"/>
              </a:ext>
            </a:extLst>
          </p:cNvPr>
          <p:cNvSpPr txBox="1"/>
          <p:nvPr/>
        </p:nvSpPr>
        <p:spPr>
          <a:xfrm>
            <a:off x="10880040" y="1909793"/>
            <a:ext cx="1082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ajoutés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36F14A3-1328-4521-B7BC-1426B30350F5}"/>
              </a:ext>
            </a:extLst>
          </p:cNvPr>
          <p:cNvSpPr txBox="1"/>
          <p:nvPr/>
        </p:nvSpPr>
        <p:spPr>
          <a:xfrm>
            <a:off x="9237258" y="5423827"/>
            <a:ext cx="1071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supprimés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C16749E6-CA48-4A18-AAB5-B990C0C23F2D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356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7E7536-2F00-4675-8BF8-96B42C19EA9E}"/>
              </a:ext>
            </a:extLst>
          </p:cNvPr>
          <p:cNvSpPr txBox="1"/>
          <p:nvPr/>
        </p:nvSpPr>
        <p:spPr>
          <a:xfrm>
            <a:off x="835632" y="1452357"/>
            <a:ext cx="188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BuildingAge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88CE555F-92CF-4ECD-9985-9318A3AE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52357"/>
            <a:ext cx="457727" cy="427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DEC7A7-6B36-48A2-BEA4-92D00DEF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1954603"/>
            <a:ext cx="6212868" cy="5040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FCEF196-EC26-4E52-A17F-C4FA4CA261F6}"/>
              </a:ext>
            </a:extLst>
          </p:cNvPr>
          <p:cNvSpPr/>
          <p:nvPr/>
        </p:nvSpPr>
        <p:spPr>
          <a:xfrm>
            <a:off x="7785100" y="136080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651F765-82AF-4275-88CB-E8A0259828B2}"/>
              </a:ext>
            </a:extLst>
          </p:cNvPr>
          <p:cNvSpPr txBox="1"/>
          <p:nvPr/>
        </p:nvSpPr>
        <p:spPr>
          <a:xfrm>
            <a:off x="7785100" y="136982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1656 x 18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1,99 % de valeurs manquantes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9F509F2-1ACB-4B2C-AAF2-5665B0B226D8}"/>
              </a:ext>
            </a:extLst>
          </p:cNvPr>
          <p:cNvSpPr txBox="1"/>
          <p:nvPr/>
        </p:nvSpPr>
        <p:spPr>
          <a:xfrm>
            <a:off x="835631" y="2849383"/>
            <a:ext cx="746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Categories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/ </a:t>
            </a:r>
            <a:r>
              <a:rPr lang="fr-FR" sz="2000" b="1" dirty="0" err="1">
                <a:latin typeface="Google Sans"/>
              </a:rPr>
              <a:t>renamed_PropertyType</a:t>
            </a:r>
            <a:endParaRPr lang="fr-FR" sz="2000" b="1" dirty="0">
              <a:latin typeface="Google Sans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ED3E601B-B43C-4DA7-8D20-974D282A17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849383"/>
            <a:ext cx="457727" cy="427272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8F13481C-41C2-484F-87E2-60573F866E95}"/>
              </a:ext>
            </a:extLst>
          </p:cNvPr>
          <p:cNvSpPr txBox="1"/>
          <p:nvPr/>
        </p:nvSpPr>
        <p:spPr>
          <a:xfrm>
            <a:off x="835632" y="3326952"/>
            <a:ext cx="644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 err="1"/>
              <a:t>BuildingType</a:t>
            </a:r>
            <a:r>
              <a:rPr lang="fr-FR" dirty="0"/>
              <a:t> / </a:t>
            </a:r>
            <a:r>
              <a:rPr lang="fr-FR" dirty="0" err="1"/>
              <a:t>PrimaryPropertyType</a:t>
            </a:r>
            <a:r>
              <a:rPr lang="fr-FR" dirty="0"/>
              <a:t> / </a:t>
            </a:r>
            <a:r>
              <a:rPr lang="fr-FR" dirty="0" err="1"/>
              <a:t>LargestPropertyUseType</a:t>
            </a:r>
            <a:r>
              <a:rPr lang="fr-FR" dirty="0"/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5C2F432-31B4-4648-B8FE-E4378524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2" y="3878367"/>
            <a:ext cx="6698643" cy="1133154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857B2328-AA2C-466D-983F-5E6953DC173B}"/>
              </a:ext>
            </a:extLst>
          </p:cNvPr>
          <p:cNvSpPr txBox="1"/>
          <p:nvPr/>
        </p:nvSpPr>
        <p:spPr>
          <a:xfrm>
            <a:off x="8177313" y="3878367"/>
            <a:ext cx="3319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Google Sans"/>
              </a:rPr>
              <a:t>renamed_PropertyType</a:t>
            </a:r>
            <a:endParaRPr lang="fr-FR" b="1" dirty="0">
              <a:latin typeface="Google Sans"/>
            </a:endParaRPr>
          </a:p>
        </p:txBody>
      </p:sp>
      <p:sp>
        <p:nvSpPr>
          <p:cNvPr id="81" name="Accolade fermante 80">
            <a:extLst>
              <a:ext uri="{FF2B5EF4-FFF2-40B4-BE49-F238E27FC236}">
                <a16:creationId xmlns:a16="http://schemas.microsoft.com/office/drawing/2014/main" id="{A7FC1276-4DCF-4D90-A79E-413B9E4C3E08}"/>
              </a:ext>
            </a:extLst>
          </p:cNvPr>
          <p:cNvSpPr/>
          <p:nvPr/>
        </p:nvSpPr>
        <p:spPr>
          <a:xfrm>
            <a:off x="7513638" y="2998355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6B43AFE-D1CE-40DE-BDE7-680C0E6D850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181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Transformation des variables de consommations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graphicFrame>
        <p:nvGraphicFramePr>
          <p:cNvPr id="62" name="Tableau 3">
            <a:extLst>
              <a:ext uri="{FF2B5EF4-FFF2-40B4-BE49-F238E27FC236}">
                <a16:creationId xmlns:a16="http://schemas.microsoft.com/office/drawing/2014/main" id="{E7DD4469-F525-4C65-BA06-F6DC8593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03901"/>
              </p:ext>
            </p:extLst>
          </p:nvPr>
        </p:nvGraphicFramePr>
        <p:xfrm>
          <a:off x="995880" y="2099299"/>
          <a:ext cx="4966770" cy="192024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136305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963884">
                  <a:extLst>
                    <a:ext uri="{9D8B030D-6E8A-4147-A177-3AD203B41FA5}">
                      <a16:colId xmlns:a16="http://schemas.microsoft.com/office/drawing/2014/main" val="174458089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456949238"/>
                    </a:ext>
                  </a:extLst>
                </a:gridCol>
                <a:gridCol w="1113980">
                  <a:extLst>
                    <a:ext uri="{9D8B030D-6E8A-4147-A177-3AD203B41FA5}">
                      <a16:colId xmlns:a16="http://schemas.microsoft.com/office/drawing/2014/main" val="133015067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Électricité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Gaz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naturel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Vapeur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Autre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carburant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Oui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1656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1188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62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Non</a:t>
                      </a:r>
                      <a:endParaRPr lang="fr-FR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468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1543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1594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</a:tbl>
          </a:graphicData>
        </a:graphic>
      </p:graphicFrame>
      <p:sp>
        <p:nvSpPr>
          <p:cNvPr id="66" name="ZoneTexte 65">
            <a:extLst>
              <a:ext uri="{FF2B5EF4-FFF2-40B4-BE49-F238E27FC236}">
                <a16:creationId xmlns:a16="http://schemas.microsoft.com/office/drawing/2014/main" id="{7B03E0E3-757E-45E2-8BC6-CE9D19AB0223}"/>
              </a:ext>
            </a:extLst>
          </p:cNvPr>
          <p:cNvSpPr txBox="1"/>
          <p:nvPr/>
        </p:nvSpPr>
        <p:spPr>
          <a:xfrm>
            <a:off x="917441" y="4019539"/>
            <a:ext cx="474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Nombre de bâtiments qui consomme :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0A0BBF09-E89B-406D-9463-314176CADA01}"/>
              </a:ext>
            </a:extLst>
          </p:cNvPr>
          <p:cNvSpPr/>
          <p:nvPr/>
        </p:nvSpPr>
        <p:spPr>
          <a:xfrm>
            <a:off x="5900131" y="2008912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4936043-15BA-418C-BC32-FC65C4B28929}"/>
              </a:ext>
            </a:extLst>
          </p:cNvPr>
          <p:cNvSpPr txBox="1"/>
          <p:nvPr/>
        </p:nvSpPr>
        <p:spPr>
          <a:xfrm>
            <a:off x="6443056" y="2594676"/>
            <a:ext cx="3992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Electricity_ratio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Gaz Naturel, Vapeur, Autre carburant </a:t>
            </a:r>
            <a:r>
              <a:rPr lang="fr-FR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Boolean variable</a:t>
            </a:r>
            <a:endParaRPr lang="fr-FR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4BBA92-EE0F-43FF-BE9A-EBD4E8938657}"/>
              </a:ext>
            </a:extLst>
          </p:cNvPr>
          <p:cNvSpPr txBox="1"/>
          <p:nvPr/>
        </p:nvSpPr>
        <p:spPr>
          <a:xfrm>
            <a:off x="995880" y="4710595"/>
            <a:ext cx="55461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Définitions de 2 hypothèses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 ration d’électricité utilisés ne changera pas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Les types d’énergie utilisés ne changera pas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D4B5EF5-A228-47CF-B815-6DAFAA523D1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88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valeurs aberrantes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Z-score par type de bâtiments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38BE68-515B-4FEC-9051-604F57F9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2081781"/>
            <a:ext cx="8905875" cy="249555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3B756BB-1458-43C2-9405-ED06AB891BCA}"/>
              </a:ext>
            </a:extLst>
          </p:cNvPr>
          <p:cNvSpPr txBox="1"/>
          <p:nvPr/>
        </p:nvSpPr>
        <p:spPr>
          <a:xfrm>
            <a:off x="835632" y="4784955"/>
            <a:ext cx="63955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Valeurs manquantes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Total de valeurs manquantes :		539 685</a:t>
            </a:r>
            <a:endParaRPr lang="fr-FR" i="1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Pourcentage de valeurs manquantes :	2,32  2,95 %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D7A9566-EC17-4595-BD58-5D670A9B723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628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041038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declaratives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ProgertyGFATotal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cibles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SiteEnergyUse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GHGEmissinos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AD3EF4-D7D3-47EA-80F3-85D4501D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89" y="1446885"/>
            <a:ext cx="6242240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CA7619-FA7F-4D11-BC9D-0C455347C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180" y="4591050"/>
            <a:ext cx="2154141" cy="126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1D537F49-A728-446F-93B4-30826C52EF06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464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FC2C13-559E-43DF-B919-A1920AAD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4" y="2247174"/>
            <a:ext cx="6838379" cy="3419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785100" y="125284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785100" y="126186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2,53 %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87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strike="noStrike" dirty="0" err="1">
                <a:solidFill>
                  <a:srgbClr val="548235"/>
                </a:solidFill>
                <a:effectLst/>
                <a:latin typeface="docs-Roboto"/>
              </a:rPr>
              <a:t>Iterative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19AB5C5-B7F2-4BD2-B6AF-DEAB68CA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8FD9E9-FF2A-4884-A8C6-A39B51E9460C}"/>
              </a:ext>
            </a:extLst>
          </p:cNvPr>
          <p:cNvSpPr txBox="1"/>
          <p:nvPr/>
        </p:nvSpPr>
        <p:spPr>
          <a:xfrm>
            <a:off x="835845" y="2707793"/>
            <a:ext cx="4412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326573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1" y="5335061"/>
            <a:ext cx="5076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F7EEA3B-D7CB-4444-8236-BED14F52FC9C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415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6CE86E6-7BBA-4993-9814-47A0DBE3D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t="7065" r="7481" b="3442"/>
          <a:stretch/>
        </p:blipFill>
        <p:spPr>
          <a:xfrm>
            <a:off x="5248275" y="1407086"/>
            <a:ext cx="5650797" cy="406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AFD96D-4EE7-4806-B24A-26122554610C}"/>
              </a:ext>
            </a:extLst>
          </p:cNvPr>
          <p:cNvSpPr txBox="1"/>
          <p:nvPr/>
        </p:nvSpPr>
        <p:spPr>
          <a:xfrm>
            <a:off x="835632" y="2022184"/>
            <a:ext cx="4412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manquantes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BACBDF5-5ABC-4786-B8C5-80251380A0A2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22985A0-875B-42D1-A532-792CB44188A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F0278F-5CBD-4E2E-9AF5-F46D75D9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75" y="5733360"/>
            <a:ext cx="648652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726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5B08BB6-6867-4612-BB43-1C465381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92" y="2087659"/>
            <a:ext cx="4916968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hôpitaux gros consommateur d’énergie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1" y="1298854"/>
            <a:ext cx="10061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Google Sans"/>
              </a:rPr>
              <a:t>Après avoir fait l’analyse, on peut remarquer que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le secteur de la santé a le taux le plus élevé 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de la consommation d’énergie :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98854"/>
            <a:ext cx="457727" cy="4272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76CEEA-F568-4EBA-8759-BF9562048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1" y="2087658"/>
            <a:ext cx="4916967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3A109-A140-4B2E-A896-DCD2C9729A49}"/>
              </a:ext>
            </a:extLst>
          </p:cNvPr>
          <p:cNvSpPr/>
          <p:nvPr/>
        </p:nvSpPr>
        <p:spPr>
          <a:xfrm>
            <a:off x="1150752" y="2720090"/>
            <a:ext cx="4486650" cy="4593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ABEDF4-C07B-4D9A-B750-D75C0B894317}"/>
              </a:ext>
            </a:extLst>
          </p:cNvPr>
          <p:cNvSpPr/>
          <p:nvPr/>
        </p:nvSpPr>
        <p:spPr>
          <a:xfrm>
            <a:off x="6539854" y="2711967"/>
            <a:ext cx="4424557" cy="467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D582F19-B68D-40C8-897C-6A83F28236E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18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DDACEEA-4851-420C-9437-83FB06DF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" y="1308934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corrélations entre les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DCA789-8329-464C-B6AD-278AFE37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60" y="1358862"/>
            <a:ext cx="5175344" cy="41402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9C3E756-9927-444F-B23F-D31832E57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27" y="3743403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CDD404-995C-474A-BCBD-BECE4CA2E862}"/>
              </a:ext>
            </a:extLst>
          </p:cNvPr>
          <p:cNvSpPr/>
          <p:nvPr/>
        </p:nvSpPr>
        <p:spPr>
          <a:xfrm>
            <a:off x="7306236" y="4016188"/>
            <a:ext cx="1156446" cy="148294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17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6E1F88-A978-4F0B-8834-39DCE58B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5E369E-EFEC-4213-9C20-675D101E10C8}"/>
              </a:ext>
            </a:extLst>
          </p:cNvPr>
          <p:cNvSpPr txBox="1"/>
          <p:nvPr/>
        </p:nvSpPr>
        <p:spPr>
          <a:xfrm>
            <a:off x="844681" y="1443610"/>
            <a:ext cx="48933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PC6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79,24 %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C79F22-2F8A-47BA-92B0-CDFE59FE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r="3955"/>
          <a:stretch/>
        </p:blipFill>
        <p:spPr>
          <a:xfrm>
            <a:off x="6270660" y="1398580"/>
            <a:ext cx="5738675" cy="296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6BAC8C-DAE4-4A4B-808C-0BA244F1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458449"/>
            <a:ext cx="5816083" cy="290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42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Modélisations effectuées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BF2D62-2143-499B-ABF7-563898A180A1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A0D28E48-4163-43AF-820E-838FC8BB5FC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709183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5" name="Google Shape;188;p19">
            <a:extLst>
              <a:ext uri="{FF2B5EF4-FFF2-40B4-BE49-F238E27FC236}">
                <a16:creationId xmlns:a16="http://schemas.microsoft.com/office/drawing/2014/main" id="{71F860BD-3217-4BB6-A9E3-B93160B19457}"/>
              </a:ext>
            </a:extLst>
          </p:cNvPr>
          <p:cNvSpPr txBox="1"/>
          <p:nvPr/>
        </p:nvSpPr>
        <p:spPr>
          <a:xfrm>
            <a:off x="407161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Exécution des modèles en mode par défaut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89;p19">
            <a:extLst>
              <a:ext uri="{FF2B5EF4-FFF2-40B4-BE49-F238E27FC236}">
                <a16:creationId xmlns:a16="http://schemas.microsoft.com/office/drawing/2014/main" id="{76417925-DE77-475F-868E-22BBBCA62E78}"/>
              </a:ext>
            </a:extLst>
          </p:cNvPr>
          <p:cNvSpPr/>
          <p:nvPr/>
        </p:nvSpPr>
        <p:spPr>
          <a:xfrm>
            <a:off x="1981341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0;p19">
            <a:extLst>
              <a:ext uri="{FF2B5EF4-FFF2-40B4-BE49-F238E27FC236}">
                <a16:creationId xmlns:a16="http://schemas.microsoft.com/office/drawing/2014/main" id="{1ADEFB16-D0E6-46FB-9E21-3D49C3CE2235}"/>
              </a:ext>
            </a:extLst>
          </p:cNvPr>
          <p:cNvSpPr/>
          <p:nvPr/>
        </p:nvSpPr>
        <p:spPr>
          <a:xfrm>
            <a:off x="39819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91;p19">
            <a:extLst>
              <a:ext uri="{FF2B5EF4-FFF2-40B4-BE49-F238E27FC236}">
                <a16:creationId xmlns:a16="http://schemas.microsoft.com/office/drawing/2014/main" id="{FEF231EE-0C6D-4CED-ACBA-6C333F77D0CD}"/>
              </a:ext>
            </a:extLst>
          </p:cNvPr>
          <p:cNvSpPr/>
          <p:nvPr/>
        </p:nvSpPr>
        <p:spPr>
          <a:xfrm>
            <a:off x="59825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2;p19">
            <a:extLst>
              <a:ext uri="{FF2B5EF4-FFF2-40B4-BE49-F238E27FC236}">
                <a16:creationId xmlns:a16="http://schemas.microsoft.com/office/drawing/2014/main" id="{CC9C6F78-328C-40C7-BF62-AB5084C099FF}"/>
              </a:ext>
            </a:extLst>
          </p:cNvPr>
          <p:cNvSpPr/>
          <p:nvPr/>
        </p:nvSpPr>
        <p:spPr>
          <a:xfrm>
            <a:off x="7983143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193;p19">
            <a:extLst>
              <a:ext uri="{FF2B5EF4-FFF2-40B4-BE49-F238E27FC236}">
                <a16:creationId xmlns:a16="http://schemas.microsoft.com/office/drawing/2014/main" id="{6D42486F-77D7-4A56-B3F5-187CFC5D8BB5}"/>
              </a:ext>
            </a:extLst>
          </p:cNvPr>
          <p:cNvSpPr txBox="1"/>
          <p:nvPr/>
        </p:nvSpPr>
        <p:spPr>
          <a:xfrm>
            <a:off x="2325620" y="2990297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4" name="Google Shape;194;p19">
            <a:extLst>
              <a:ext uri="{FF2B5EF4-FFF2-40B4-BE49-F238E27FC236}">
                <a16:creationId xmlns:a16="http://schemas.microsoft.com/office/drawing/2014/main" id="{70F03D91-07ED-46CE-A835-8ACE558B76ED}"/>
              </a:ext>
            </a:extLst>
          </p:cNvPr>
          <p:cNvSpPr txBox="1"/>
          <p:nvPr/>
        </p:nvSpPr>
        <p:spPr>
          <a:xfrm>
            <a:off x="4321099" y="2990297"/>
            <a:ext cx="1187309" cy="48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Modèles</a:t>
            </a:r>
            <a:b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</a:b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par défaut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5" name="Google Shape;195;p19">
            <a:extLst>
              <a:ext uri="{FF2B5EF4-FFF2-40B4-BE49-F238E27FC236}">
                <a16:creationId xmlns:a16="http://schemas.microsoft.com/office/drawing/2014/main" id="{1BD08230-7E07-4667-AE7C-09A9169CA192}"/>
              </a:ext>
            </a:extLst>
          </p:cNvPr>
          <p:cNvSpPr txBox="1"/>
          <p:nvPr/>
        </p:nvSpPr>
        <p:spPr>
          <a:xfrm>
            <a:off x="6376844" y="2990297"/>
            <a:ext cx="1124899" cy="55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Cross validation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" name="Google Shape;196;p19">
            <a:extLst>
              <a:ext uri="{FF2B5EF4-FFF2-40B4-BE49-F238E27FC236}">
                <a16:creationId xmlns:a16="http://schemas.microsoft.com/office/drawing/2014/main" id="{F5F13330-DA99-44E0-B97C-8993C363CB53}"/>
              </a:ext>
            </a:extLst>
          </p:cNvPr>
          <p:cNvSpPr txBox="1"/>
          <p:nvPr/>
        </p:nvSpPr>
        <p:spPr>
          <a:xfrm>
            <a:off x="8269743" y="2990297"/>
            <a:ext cx="1270124" cy="5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Hyper parameters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7" name="Google Shape;197;p19">
            <a:extLst>
              <a:ext uri="{FF2B5EF4-FFF2-40B4-BE49-F238E27FC236}">
                <a16:creationId xmlns:a16="http://schemas.microsoft.com/office/drawing/2014/main" id="{F70D468B-7772-40D7-94EC-E433404B7457}"/>
              </a:ext>
            </a:extLst>
          </p:cNvPr>
          <p:cNvSpPr/>
          <p:nvPr/>
        </p:nvSpPr>
        <p:spPr>
          <a:xfrm>
            <a:off x="350246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1" name="Google Shape;198;p19">
            <a:extLst>
              <a:ext uri="{FF2B5EF4-FFF2-40B4-BE49-F238E27FC236}">
                <a16:creationId xmlns:a16="http://schemas.microsoft.com/office/drawing/2014/main" id="{3506B66E-776C-4839-A930-3AAD07E37C66}"/>
              </a:ext>
            </a:extLst>
          </p:cNvPr>
          <p:cNvSpPr/>
          <p:nvPr/>
        </p:nvSpPr>
        <p:spPr>
          <a:xfrm>
            <a:off x="5484178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4" name="Google Shape;199;p19">
            <a:extLst>
              <a:ext uri="{FF2B5EF4-FFF2-40B4-BE49-F238E27FC236}">
                <a16:creationId xmlns:a16="http://schemas.microsoft.com/office/drawing/2014/main" id="{4FD277C7-4B3D-4260-9943-FCE463793768}"/>
              </a:ext>
            </a:extLst>
          </p:cNvPr>
          <p:cNvSpPr/>
          <p:nvPr/>
        </p:nvSpPr>
        <p:spPr>
          <a:xfrm>
            <a:off x="7501791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200;p19">
            <a:extLst>
              <a:ext uri="{FF2B5EF4-FFF2-40B4-BE49-F238E27FC236}">
                <a16:creationId xmlns:a16="http://schemas.microsoft.com/office/drawing/2014/main" id="{D8ADFD79-24B9-43F3-90C4-C4A9CB75A098}"/>
              </a:ext>
            </a:extLst>
          </p:cNvPr>
          <p:cNvSpPr/>
          <p:nvPr/>
        </p:nvSpPr>
        <p:spPr>
          <a:xfrm>
            <a:off x="951941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60" name="Google Shape;201;p19">
            <a:extLst>
              <a:ext uri="{FF2B5EF4-FFF2-40B4-BE49-F238E27FC236}">
                <a16:creationId xmlns:a16="http://schemas.microsoft.com/office/drawing/2014/main" id="{D2ACDC99-A80C-4DE4-A955-41354D73028A}"/>
              </a:ext>
            </a:extLst>
          </p:cNvPr>
          <p:cNvSpPr txBox="1"/>
          <p:nvPr/>
        </p:nvSpPr>
        <p:spPr>
          <a:xfrm>
            <a:off x="810686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Optimisation du modèle via </a:t>
            </a:r>
            <a:r>
              <a:rPr lang="fr-FR" sz="1200" dirty="0" err="1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202;p19">
            <a:extLst>
              <a:ext uri="{FF2B5EF4-FFF2-40B4-BE49-F238E27FC236}">
                <a16:creationId xmlns:a16="http://schemas.microsoft.com/office/drawing/2014/main" id="{66F5CAED-3D47-4358-B327-0467E8B96E84}"/>
              </a:ext>
            </a:extLst>
          </p:cNvPr>
          <p:cNvSpPr txBox="1"/>
          <p:nvPr/>
        </p:nvSpPr>
        <p:spPr>
          <a:xfrm>
            <a:off x="6089242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Mise en place d'une validation croisée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203;p19">
            <a:extLst>
              <a:ext uri="{FF2B5EF4-FFF2-40B4-BE49-F238E27FC236}">
                <a16:creationId xmlns:a16="http://schemas.microsoft.com/office/drawing/2014/main" id="{8C248E11-08EC-4082-99A2-55172C985B61}"/>
              </a:ext>
            </a:extLst>
          </p:cNvPr>
          <p:cNvSpPr txBox="1"/>
          <p:nvPr/>
        </p:nvSpPr>
        <p:spPr>
          <a:xfrm>
            <a:off x="2093967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Transformation des variables et des cibles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204;p19">
            <a:extLst>
              <a:ext uri="{FF2B5EF4-FFF2-40B4-BE49-F238E27FC236}">
                <a16:creationId xmlns:a16="http://schemas.microsoft.com/office/drawing/2014/main" id="{ED72AB74-D230-4CF1-925C-3A783EFA3225}"/>
              </a:ext>
            </a:extLst>
          </p:cNvPr>
          <p:cNvSpPr txBox="1"/>
          <p:nvPr/>
        </p:nvSpPr>
        <p:spPr>
          <a:xfrm>
            <a:off x="3502967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A</a:t>
            </a:r>
            <a:endParaRPr sz="20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4" name="Google Shape;205;p19">
            <a:extLst>
              <a:ext uri="{FF2B5EF4-FFF2-40B4-BE49-F238E27FC236}">
                <a16:creationId xmlns:a16="http://schemas.microsoft.com/office/drawing/2014/main" id="{6C3C9AF1-60F3-43E7-8F96-E3800A199130}"/>
              </a:ext>
            </a:extLst>
          </p:cNvPr>
          <p:cNvSpPr txBox="1"/>
          <p:nvPr/>
        </p:nvSpPr>
        <p:spPr>
          <a:xfrm>
            <a:off x="5484180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B</a:t>
            </a:r>
            <a:endParaRPr sz="2000">
              <a:solidFill>
                <a:schemeClr val="accent2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206;p19">
            <a:extLst>
              <a:ext uri="{FF2B5EF4-FFF2-40B4-BE49-F238E27FC236}">
                <a16:creationId xmlns:a16="http://schemas.microsoft.com/office/drawing/2014/main" id="{E640A9AB-F652-4903-A56F-783E28D28064}"/>
              </a:ext>
            </a:extLst>
          </p:cNvPr>
          <p:cNvSpPr txBox="1"/>
          <p:nvPr/>
        </p:nvSpPr>
        <p:spPr>
          <a:xfrm>
            <a:off x="75017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C00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</a:t>
            </a:r>
            <a:endParaRPr sz="2000" dirty="0">
              <a:solidFill>
                <a:srgbClr val="CC00C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207;p19">
            <a:extLst>
              <a:ext uri="{FF2B5EF4-FFF2-40B4-BE49-F238E27FC236}">
                <a16:creationId xmlns:a16="http://schemas.microsoft.com/office/drawing/2014/main" id="{C81885D5-6780-4B25-9CB0-14E82D913657}"/>
              </a:ext>
            </a:extLst>
          </p:cNvPr>
          <p:cNvSpPr txBox="1"/>
          <p:nvPr/>
        </p:nvSpPr>
        <p:spPr>
          <a:xfrm>
            <a:off x="95153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0AD47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</a:t>
            </a:r>
            <a:endParaRPr sz="2000" dirty="0">
              <a:solidFill>
                <a:srgbClr val="70AD47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88" name="Google Shape;227;p19">
            <a:extLst>
              <a:ext uri="{FF2B5EF4-FFF2-40B4-BE49-F238E27FC236}">
                <a16:creationId xmlns:a16="http://schemas.microsoft.com/office/drawing/2014/main" id="{9C8579A8-6190-4EC6-9674-2E498D228462}"/>
              </a:ext>
            </a:extLst>
          </p:cNvPr>
          <p:cNvGrpSpPr/>
          <p:nvPr/>
        </p:nvGrpSpPr>
        <p:grpSpPr>
          <a:xfrm rot="5400000">
            <a:off x="5897232" y="850392"/>
            <a:ext cx="397503" cy="8229854"/>
            <a:chOff x="2646350" y="910998"/>
            <a:chExt cx="397503" cy="6120216"/>
          </a:xfrm>
        </p:grpSpPr>
        <p:sp>
          <p:nvSpPr>
            <p:cNvPr id="89" name="Google Shape;228;p19">
              <a:extLst>
                <a:ext uri="{FF2B5EF4-FFF2-40B4-BE49-F238E27FC236}">
                  <a16:creationId xmlns:a16="http://schemas.microsoft.com/office/drawing/2014/main" id="{CE6509FF-6008-4B9B-9E9E-A3508ABC4925}"/>
                </a:ext>
              </a:extLst>
            </p:cNvPr>
            <p:cNvSpPr/>
            <p:nvPr/>
          </p:nvSpPr>
          <p:spPr>
            <a:xfrm rot="162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dirty="0">
                  <a:solidFill>
                    <a:srgbClr val="548235"/>
                  </a:solidFill>
                  <a:latin typeface="Google Sans"/>
                  <a:sym typeface="Roboto"/>
                </a:rPr>
                <a:t>1 modèle de régression linéaire </a:t>
              </a:r>
              <a:endParaRPr sz="1200" b="1" i="1" dirty="0">
                <a:solidFill>
                  <a:srgbClr val="548235"/>
                </a:solidFill>
                <a:latin typeface="Google Sans"/>
                <a:sym typeface="Roboto"/>
              </a:endParaRPr>
            </a:p>
          </p:txBody>
        </p:sp>
        <p:sp>
          <p:nvSpPr>
            <p:cNvPr id="90" name="Google Shape;229;p19">
              <a:extLst>
                <a:ext uri="{FF2B5EF4-FFF2-40B4-BE49-F238E27FC236}">
                  <a16:creationId xmlns:a16="http://schemas.microsoft.com/office/drawing/2014/main" id="{100A4C7A-FDC7-479E-A653-8ABF06BDBE4A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1790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oogle Sans"/>
                  <a:ea typeface="Roboto"/>
                  <a:cs typeface="Roboto"/>
                  <a:sym typeface="Roboto"/>
                </a:rPr>
                <a:t>6 modèles de régression linéaire</a:t>
              </a:r>
              <a:endParaRPr sz="1200" dirty="0">
                <a:solidFill>
                  <a:schemeClr val="dk1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" name="Google Shape;230;p19">
            <a:extLst>
              <a:ext uri="{FF2B5EF4-FFF2-40B4-BE49-F238E27FC236}">
                <a16:creationId xmlns:a16="http://schemas.microsoft.com/office/drawing/2014/main" id="{53FEF2A2-DC93-4A97-B563-CE5CB54D51B7}"/>
              </a:ext>
            </a:extLst>
          </p:cNvPr>
          <p:cNvSpPr txBox="1"/>
          <p:nvPr/>
        </p:nvSpPr>
        <p:spPr>
          <a:xfrm>
            <a:off x="4890094" y="4766577"/>
            <a:ext cx="24303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Modélisation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CF037A-3BC8-4EE7-9884-8D79AA0C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7" y="1837919"/>
            <a:ext cx="540000" cy="54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2CFC8A-755F-4FD9-A93A-21E0BAB9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832241"/>
            <a:ext cx="540000" cy="54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3BB8A81-BF2E-4C51-8C80-415A0E417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94" y="4168540"/>
            <a:ext cx="540000" cy="54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1487C5-5E5D-4165-BFE3-5B1666F52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17" y="416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32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sans transformation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880033-AD65-4F2A-9129-103BB639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6F2680-C430-41E4-92C3-3613F01C0643}"/>
              </a:ext>
            </a:extLst>
          </p:cNvPr>
          <p:cNvGrpSpPr/>
          <p:nvPr/>
        </p:nvGrpSpPr>
        <p:grpSpPr>
          <a:xfrm>
            <a:off x="642591" y="1779819"/>
            <a:ext cx="9605395" cy="3808147"/>
            <a:chOff x="377906" y="1629240"/>
            <a:chExt cx="9605395" cy="380814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796CAC4-37B4-4E76-B915-B55F21D8657C}"/>
                </a:ext>
              </a:extLst>
            </p:cNvPr>
            <p:cNvGrpSpPr/>
            <p:nvPr/>
          </p:nvGrpSpPr>
          <p:grpSpPr>
            <a:xfrm>
              <a:off x="377906" y="1629240"/>
              <a:ext cx="9605395" cy="1799760"/>
              <a:chOff x="377906" y="1629240"/>
              <a:chExt cx="9605395" cy="1799760"/>
            </a:xfrm>
          </p:grpSpPr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7A874AF2-6E25-4177-943B-458859FB9C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09" r="1454"/>
              <a:stretch/>
            </p:blipFill>
            <p:spPr>
              <a:xfrm>
                <a:off x="377906" y="2057100"/>
                <a:ext cx="9605395" cy="13719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F43E87-477A-4F91-B70F-2B13CCDA3213}"/>
                  </a:ext>
                </a:extLst>
              </p:cNvPr>
              <p:cNvSpPr/>
              <p:nvPr/>
            </p:nvSpPr>
            <p:spPr>
              <a:xfrm>
                <a:off x="7823751" y="2045952"/>
                <a:ext cx="2159550" cy="13719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D643910-A7C3-4CA4-BD7E-DF7A8FFF31E2}"/>
                  </a:ext>
                </a:extLst>
              </p:cNvPr>
              <p:cNvSpPr/>
              <p:nvPr/>
            </p:nvSpPr>
            <p:spPr>
              <a:xfrm>
                <a:off x="391507" y="2048525"/>
                <a:ext cx="7381910" cy="13719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7B1B115E-7053-4479-95AD-A47EFCD41C60}"/>
                  </a:ext>
                </a:extLst>
              </p:cNvPr>
              <p:cNvSpPr txBox="1"/>
              <p:nvPr/>
            </p:nvSpPr>
            <p:spPr>
              <a:xfrm>
                <a:off x="3437684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>
                    <a:solidFill>
                      <a:srgbClr val="00B0F0"/>
                    </a:solidFill>
                    <a:latin typeface="docs-Roboto"/>
                  </a:rPr>
                  <a:t>Variables</a:t>
                </a:r>
                <a:endParaRPr lang="fr-FR" sz="2000" b="1" dirty="0">
                  <a:solidFill>
                    <a:srgbClr val="00B0F0"/>
                  </a:solidFill>
                  <a:latin typeface="docs-Roboto"/>
                </a:endParaRP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8F34CC0E-F6D2-42A7-8CFC-CB5896C4D8B2}"/>
                  </a:ext>
                </a:extLst>
              </p:cNvPr>
              <p:cNvSpPr txBox="1"/>
              <p:nvPr/>
            </p:nvSpPr>
            <p:spPr>
              <a:xfrm>
                <a:off x="8269346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 err="1">
                    <a:solidFill>
                      <a:srgbClr val="FFC000"/>
                    </a:solidFill>
                    <a:latin typeface="docs-Roboto"/>
                  </a:rPr>
                  <a:t>Cibles</a:t>
                </a:r>
                <a:endParaRPr lang="fr-FR" sz="2000" b="1" dirty="0">
                  <a:solidFill>
                    <a:srgbClr val="FFC000"/>
                  </a:solidFill>
                  <a:latin typeface="docs-Roboto"/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33F5EB0-715F-4B0C-B8F0-2744CD8A2AF9}"/>
                </a:ext>
              </a:extLst>
            </p:cNvPr>
            <p:cNvGrpSpPr/>
            <p:nvPr/>
          </p:nvGrpSpPr>
          <p:grpSpPr>
            <a:xfrm>
              <a:off x="1125505" y="3694628"/>
              <a:ext cx="8131395" cy="1742759"/>
              <a:chOff x="1859503" y="4468400"/>
              <a:chExt cx="8131395" cy="1742759"/>
            </a:xfrm>
          </p:grpSpPr>
          <p:cxnSp>
            <p:nvCxnSpPr>
              <p:cNvPr id="77" name="Google Shape;87;p14">
                <a:extLst>
                  <a:ext uri="{FF2B5EF4-FFF2-40B4-BE49-F238E27FC236}">
                    <a16:creationId xmlns:a16="http://schemas.microsoft.com/office/drawing/2014/main" id="{7C8C77DA-8BB0-49C9-BF4D-03629BF51926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4891991" y="5154134"/>
                <a:ext cx="61" cy="16071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88;p14">
                <a:extLst>
                  <a:ext uri="{FF2B5EF4-FFF2-40B4-BE49-F238E27FC236}">
                    <a16:creationId xmlns:a16="http://schemas.microsoft.com/office/drawing/2014/main" id="{BF9DDF90-5DC6-4266-8C20-60EA17D203D5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V="1">
                <a:off x="9001987" y="5154133"/>
                <a:ext cx="73" cy="16392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89;p14">
                <a:extLst>
                  <a:ext uri="{FF2B5EF4-FFF2-40B4-BE49-F238E27FC236}">
                    <a16:creationId xmlns:a16="http://schemas.microsoft.com/office/drawing/2014/main" id="{86967E4D-3221-4464-AB97-2566B3580FE1}"/>
                  </a:ext>
                </a:extLst>
              </p:cNvPr>
              <p:cNvSpPr txBox="1"/>
              <p:nvPr/>
            </p:nvSpPr>
            <p:spPr>
              <a:xfrm>
                <a:off x="3941291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Définition des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fonctions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et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identification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de chaque type de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colonnes</a:t>
                </a:r>
              </a:p>
            </p:txBody>
          </p:sp>
          <p:sp>
            <p:nvSpPr>
              <p:cNvPr id="80" name="Google Shape;90;p14">
                <a:extLst>
                  <a:ext uri="{FF2B5EF4-FFF2-40B4-BE49-F238E27FC236}">
                    <a16:creationId xmlns:a16="http://schemas.microsoft.com/office/drawing/2014/main" id="{3A738F8E-8ABB-401E-A598-01811680FEB7}"/>
                  </a:ext>
                </a:extLst>
              </p:cNvPr>
              <p:cNvSpPr/>
              <p:nvPr/>
            </p:nvSpPr>
            <p:spPr>
              <a:xfrm>
                <a:off x="8013257" y="4468400"/>
                <a:ext cx="1977641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5440" h="12289" extrusionOk="0">
                    <a:moveTo>
                      <a:pt x="0" y="1"/>
                    </a:moveTo>
                    <a:lnTo>
                      <a:pt x="0" y="12288"/>
                    </a:lnTo>
                    <a:lnTo>
                      <a:pt x="35439" y="12288"/>
                    </a:lnTo>
                    <a:lnTo>
                      <a:pt x="354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1;p14">
                <a:extLst>
                  <a:ext uri="{FF2B5EF4-FFF2-40B4-BE49-F238E27FC236}">
                    <a16:creationId xmlns:a16="http://schemas.microsoft.com/office/drawing/2014/main" id="{500EF177-4755-4DDA-BA5C-E8B0AA8333EC}"/>
                  </a:ext>
                </a:extLst>
              </p:cNvPr>
              <p:cNvSpPr/>
              <p:nvPr/>
            </p:nvSpPr>
            <p:spPr>
              <a:xfrm>
                <a:off x="5962045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2;p14">
                <a:extLst>
                  <a:ext uri="{FF2B5EF4-FFF2-40B4-BE49-F238E27FC236}">
                    <a16:creationId xmlns:a16="http://schemas.microsoft.com/office/drawing/2014/main" id="{96C20BCB-0B15-4213-B80C-60F21FC245E7}"/>
                  </a:ext>
                </a:extLst>
              </p:cNvPr>
              <p:cNvSpPr/>
              <p:nvPr/>
            </p:nvSpPr>
            <p:spPr>
              <a:xfrm>
                <a:off x="3910777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3;p14">
                <a:extLst>
                  <a:ext uri="{FF2B5EF4-FFF2-40B4-BE49-F238E27FC236}">
                    <a16:creationId xmlns:a16="http://schemas.microsoft.com/office/drawing/2014/main" id="{81358070-E148-4CCB-A75B-FD4CF33C933C}"/>
                  </a:ext>
                </a:extLst>
              </p:cNvPr>
              <p:cNvSpPr txBox="1"/>
              <p:nvPr/>
            </p:nvSpPr>
            <p:spPr>
              <a:xfrm>
                <a:off x="8051287" y="5318059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52525"/>
                  </a:buClr>
                  <a:buSzPts val="1100"/>
                  <a:buFont typeface="Arial"/>
                  <a:buNone/>
                </a:pP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sym typeface="Roboto"/>
                  </a:rPr>
                  <a:t>Appelé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lors de l’initialisation de la régression</a:t>
                </a:r>
              </a:p>
            </p:txBody>
          </p:sp>
          <p:cxnSp>
            <p:nvCxnSpPr>
              <p:cNvPr id="86" name="Google Shape;96;p14">
                <a:extLst>
                  <a:ext uri="{FF2B5EF4-FFF2-40B4-BE49-F238E27FC236}">
                    <a16:creationId xmlns:a16="http://schemas.microsoft.com/office/drawing/2014/main" id="{3745C9AC-F222-4DDD-A971-7CEDE50FF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43413" y="5123248"/>
                <a:ext cx="4162" cy="19160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97;p14">
                <a:extLst>
                  <a:ext uri="{FF2B5EF4-FFF2-40B4-BE49-F238E27FC236}">
                    <a16:creationId xmlns:a16="http://schemas.microsoft.com/office/drawing/2014/main" id="{D5CE12BB-A703-494D-A07A-911AAF6580AC}"/>
                  </a:ext>
                </a:extLst>
              </p:cNvPr>
              <p:cNvSpPr txBox="1"/>
              <p:nvPr/>
            </p:nvSpPr>
            <p:spPr>
              <a:xfrm>
                <a:off x="5992713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FunctionTransformer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Encoders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KNNImputer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StandardScaler</a:t>
                </a:r>
                <a:endPara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101;p14">
                <a:extLst>
                  <a:ext uri="{FF2B5EF4-FFF2-40B4-BE49-F238E27FC236}">
                    <a16:creationId xmlns:a16="http://schemas.microsoft.com/office/drawing/2014/main" id="{DD25E4C0-CB1A-44C5-8CBD-B165EE955A46}"/>
                  </a:ext>
                </a:extLst>
              </p:cNvPr>
              <p:cNvSpPr txBox="1"/>
              <p:nvPr/>
            </p:nvSpPr>
            <p:spPr>
              <a:xfrm>
                <a:off x="4284678" y="4651240"/>
                <a:ext cx="1303111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Définitions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2" name="Google Shape;102;p14">
                <a:extLst>
                  <a:ext uri="{FF2B5EF4-FFF2-40B4-BE49-F238E27FC236}">
                    <a16:creationId xmlns:a16="http://schemas.microsoft.com/office/drawing/2014/main" id="{14305D16-A55A-4CC4-B51E-E83C03C0F811}"/>
                  </a:ext>
                </a:extLst>
              </p:cNvPr>
              <p:cNvSpPr txBox="1"/>
              <p:nvPr/>
            </p:nvSpPr>
            <p:spPr>
              <a:xfrm>
                <a:off x="6336101" y="4651240"/>
                <a:ext cx="1214700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pipeline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3" name="Google Shape;103;p14">
                <a:extLst>
                  <a:ext uri="{FF2B5EF4-FFF2-40B4-BE49-F238E27FC236}">
                    <a16:creationId xmlns:a16="http://schemas.microsoft.com/office/drawing/2014/main" id="{EB3CDF15-0A45-4796-84E6-BA78C154B047}"/>
                  </a:ext>
                </a:extLst>
              </p:cNvPr>
              <p:cNvSpPr txBox="1"/>
              <p:nvPr/>
            </p:nvSpPr>
            <p:spPr>
              <a:xfrm>
                <a:off x="8175173" y="4475304"/>
                <a:ext cx="1815652" cy="647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c</a:t>
                </a:r>
                <a:r>
                  <a:rPr lang="en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olumn_transformer</a:t>
                </a:r>
                <a:endParaRPr sz="14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5" name="Google Shape;105;p14">
                <a:extLst>
                  <a:ext uri="{FF2B5EF4-FFF2-40B4-BE49-F238E27FC236}">
                    <a16:creationId xmlns:a16="http://schemas.microsoft.com/office/drawing/2014/main" id="{940CEEE2-151B-4F4D-9114-9AB2BB5C6705}"/>
                  </a:ext>
                </a:extLst>
              </p:cNvPr>
              <p:cNvSpPr/>
              <p:nvPr/>
            </p:nvSpPr>
            <p:spPr>
              <a:xfrm>
                <a:off x="1859503" y="4475304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6;p14">
                <a:extLst>
                  <a:ext uri="{FF2B5EF4-FFF2-40B4-BE49-F238E27FC236}">
                    <a16:creationId xmlns:a16="http://schemas.microsoft.com/office/drawing/2014/main" id="{045D552D-2EA3-4CF3-B711-A7C8ED9ACB04}"/>
                  </a:ext>
                </a:extLst>
              </p:cNvPr>
              <p:cNvSpPr txBox="1"/>
              <p:nvPr/>
            </p:nvSpPr>
            <p:spPr>
              <a:xfrm>
                <a:off x="2021362" y="4651240"/>
                <a:ext cx="1677075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Train/Test split</a:t>
                </a:r>
                <a:endParaRPr sz="16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cxnSp>
            <p:nvCxnSpPr>
              <p:cNvPr id="62" name="Google Shape;94;p14">
                <a:extLst>
                  <a:ext uri="{FF2B5EF4-FFF2-40B4-BE49-F238E27FC236}">
                    <a16:creationId xmlns:a16="http://schemas.microsoft.com/office/drawing/2014/main" id="{F0EE8067-722E-42CF-99DA-E1BD97CB1B1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850239" y="5127200"/>
                <a:ext cx="0" cy="18765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95;p14">
                <a:extLst>
                  <a:ext uri="{FF2B5EF4-FFF2-40B4-BE49-F238E27FC236}">
                    <a16:creationId xmlns:a16="http://schemas.microsoft.com/office/drawing/2014/main" id="{9BDECD0D-7A5E-48BF-AA95-7C0756A1AD3E}"/>
                  </a:ext>
                </a:extLst>
              </p:cNvPr>
              <p:cNvSpPr txBox="1"/>
              <p:nvPr/>
            </p:nvSpPr>
            <p:spPr>
              <a:xfrm>
                <a:off x="1899539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t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est_size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0.33</a:t>
                </a:r>
                <a:b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</a:b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random_state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42</a:t>
                </a:r>
                <a:endParaRPr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9" name="ZoneTexte 88">
            <a:extLst>
              <a:ext uri="{FF2B5EF4-FFF2-40B4-BE49-F238E27FC236}">
                <a16:creationId xmlns:a16="http://schemas.microsoft.com/office/drawing/2014/main" id="{80F32213-D98A-4A50-A679-7D32A9897514}"/>
              </a:ext>
            </a:extLst>
          </p:cNvPr>
          <p:cNvSpPr txBox="1"/>
          <p:nvPr/>
        </p:nvSpPr>
        <p:spPr>
          <a:xfrm>
            <a:off x="1430226" y="5654543"/>
            <a:ext cx="190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(1081,)</a:t>
            </a:r>
          </a:p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(533,)</a:t>
            </a:r>
          </a:p>
        </p:txBody>
      </p:sp>
    </p:spTree>
    <p:extLst>
      <p:ext uri="{BB962C8B-B14F-4D97-AF65-F5344CB8AC3E}">
        <p14:creationId xmlns:p14="http://schemas.microsoft.com/office/powerpoint/2010/main" val="227807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C7B2-431A-4EBD-B7CF-E2F69CCC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5" y="1306842"/>
            <a:ext cx="7677724" cy="389662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6BA179A9-AE3F-4603-BEDE-B5AFCA713936}"/>
              </a:ext>
            </a:extLst>
          </p:cNvPr>
          <p:cNvSpPr txBox="1"/>
          <p:nvPr/>
        </p:nvSpPr>
        <p:spPr>
          <a:xfrm>
            <a:off x="8481932" y="2363777"/>
            <a:ext cx="366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poduct_id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seller_id</a:t>
            </a:r>
            <a:b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</a:b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geolocalization_zip_code_prefix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83EC41F-EB23-47FC-9CC7-6A6B34099A02}"/>
              </a:ext>
            </a:extLst>
          </p:cNvPr>
          <p:cNvSpPr txBox="1"/>
          <p:nvPr/>
        </p:nvSpPr>
        <p:spPr>
          <a:xfrm>
            <a:off x="8481932" y="1580917"/>
            <a:ext cx="3669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Il y a des « relations » entre 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docs-Roboto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à travers les colonnes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27DF4E-3B68-4439-9F08-82B221E15078}"/>
              </a:ext>
            </a:extLst>
          </p:cNvPr>
          <p:cNvSpPr/>
          <p:nvPr/>
        </p:nvSpPr>
        <p:spPr>
          <a:xfrm>
            <a:off x="7928811" y="5157525"/>
            <a:ext cx="4263188" cy="4577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6127337-A7E3-4CD5-B47D-8D88DC0231D5}"/>
              </a:ext>
            </a:extLst>
          </p:cNvPr>
          <p:cNvSpPr txBox="1"/>
          <p:nvPr/>
        </p:nvSpPr>
        <p:spPr>
          <a:xfrm>
            <a:off x="8039004" y="5201722"/>
            <a:ext cx="346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Soyez prudent avec ces relations.</a:t>
            </a:r>
            <a:endParaRPr lang="fr-FR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54E951DC-3C44-438A-800B-1420618689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12" y="1580917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7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modèles par défaut pour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-18013" y="1348402"/>
            <a:ext cx="6114013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2" y="1387280"/>
            <a:ext cx="5988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Un problème d’a</a:t>
            </a:r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pprentissage supervisé de régression linéaire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AFA50D41-9651-458A-9BDB-4A4D74FFDB49}"/>
              </a:ext>
            </a:extLst>
          </p:cNvPr>
          <p:cNvGrpSpPr/>
          <p:nvPr/>
        </p:nvGrpSpPr>
        <p:grpSpPr>
          <a:xfrm>
            <a:off x="1362546" y="2083121"/>
            <a:ext cx="6166061" cy="3998239"/>
            <a:chOff x="2835325" y="1429880"/>
            <a:chExt cx="6166061" cy="399823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8520213-EB11-42BF-A745-655EA012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325" y="2437322"/>
              <a:ext cx="1983357" cy="1983357"/>
            </a:xfrm>
            <a:prstGeom prst="rect">
              <a:avLst/>
            </a:prstGeom>
          </p:spPr>
        </p:pic>
        <p:sp>
          <p:nvSpPr>
            <p:cNvPr id="317" name="Google Shape;1044;p27">
              <a:extLst>
                <a:ext uri="{FF2B5EF4-FFF2-40B4-BE49-F238E27FC236}">
                  <a16:creationId xmlns:a16="http://schemas.microsoft.com/office/drawing/2014/main" id="{BD3E0A56-B04A-4D95-AC52-8019757EF817}"/>
                </a:ext>
              </a:extLst>
            </p:cNvPr>
            <p:cNvSpPr/>
            <p:nvPr/>
          </p:nvSpPr>
          <p:spPr>
            <a:xfrm>
              <a:off x="3791187" y="4497531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36;p27">
              <a:extLst>
                <a:ext uri="{FF2B5EF4-FFF2-40B4-BE49-F238E27FC236}">
                  <a16:creationId xmlns:a16="http://schemas.microsoft.com/office/drawing/2014/main" id="{CAF215E0-CD61-41C9-8D79-3E18D0CFA233}"/>
                </a:ext>
              </a:extLst>
            </p:cNvPr>
            <p:cNvSpPr/>
            <p:nvPr/>
          </p:nvSpPr>
          <p:spPr>
            <a:xfrm>
              <a:off x="3791187" y="3729506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28;p27">
              <a:extLst>
                <a:ext uri="{FF2B5EF4-FFF2-40B4-BE49-F238E27FC236}">
                  <a16:creationId xmlns:a16="http://schemas.microsoft.com/office/drawing/2014/main" id="{66DD6188-5EFC-4060-B56B-C5F1CB53ED0D}"/>
                </a:ext>
              </a:extLst>
            </p:cNvPr>
            <p:cNvSpPr/>
            <p:nvPr/>
          </p:nvSpPr>
          <p:spPr>
            <a:xfrm>
              <a:off x="3791187" y="2961469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20;p27">
              <a:extLst>
                <a:ext uri="{FF2B5EF4-FFF2-40B4-BE49-F238E27FC236}">
                  <a16:creationId xmlns:a16="http://schemas.microsoft.com/office/drawing/2014/main" id="{90386F62-729C-48ED-B4BE-D136FA9A0414}"/>
                </a:ext>
              </a:extLst>
            </p:cNvPr>
            <p:cNvSpPr/>
            <p:nvPr/>
          </p:nvSpPr>
          <p:spPr>
            <a:xfrm>
              <a:off x="3791187" y="2193444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E22A5F6-4324-4C48-B31C-A6BD4954DD48}"/>
                </a:ext>
              </a:extLst>
            </p:cNvPr>
            <p:cNvGrpSpPr/>
            <p:nvPr/>
          </p:nvGrpSpPr>
          <p:grpSpPr>
            <a:xfrm>
              <a:off x="5757404" y="1429880"/>
              <a:ext cx="3243982" cy="3998239"/>
              <a:chOff x="5278704" y="1283991"/>
              <a:chExt cx="3243982" cy="3998239"/>
            </a:xfrm>
          </p:grpSpPr>
          <p:sp>
            <p:nvSpPr>
              <p:cNvPr id="37" name="Google Shape;1268;p31">
                <a:extLst>
                  <a:ext uri="{FF2B5EF4-FFF2-40B4-BE49-F238E27FC236}">
                    <a16:creationId xmlns:a16="http://schemas.microsoft.com/office/drawing/2014/main" id="{F9309BA5-BEF4-403E-A863-6E5E3FFA2734}"/>
                  </a:ext>
                </a:extLst>
              </p:cNvPr>
              <p:cNvSpPr/>
              <p:nvPr/>
            </p:nvSpPr>
            <p:spPr>
              <a:xfrm>
                <a:off x="5278704" y="1283991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LinearRegression()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" name="Google Shape;1276;p31">
                <a:extLst>
                  <a:ext uri="{FF2B5EF4-FFF2-40B4-BE49-F238E27FC236}">
                    <a16:creationId xmlns:a16="http://schemas.microsoft.com/office/drawing/2014/main" id="{CFEB5C92-BE78-4FD9-82D7-FE751D057A82}"/>
                  </a:ext>
                </a:extLst>
              </p:cNvPr>
              <p:cNvSpPr/>
              <p:nvPr/>
            </p:nvSpPr>
            <p:spPr>
              <a:xfrm>
                <a:off x="5713738" y="195478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KNeighborsRegressor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</a:p>
            </p:txBody>
          </p:sp>
          <p:sp>
            <p:nvSpPr>
              <p:cNvPr id="23" name="Google Shape;1284;p31">
                <a:extLst>
                  <a:ext uri="{FF2B5EF4-FFF2-40B4-BE49-F238E27FC236}">
                    <a16:creationId xmlns:a16="http://schemas.microsoft.com/office/drawing/2014/main" id="{C4B6396C-7423-4AA8-98D1-401692C74960}"/>
                  </a:ext>
                </a:extLst>
              </p:cNvPr>
              <p:cNvSpPr/>
              <p:nvPr/>
            </p:nvSpPr>
            <p:spPr>
              <a:xfrm>
                <a:off x="5713738" y="4062576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RandomForestRegressor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1292;p31">
                <a:extLst>
                  <a:ext uri="{FF2B5EF4-FFF2-40B4-BE49-F238E27FC236}">
                    <a16:creationId xmlns:a16="http://schemas.microsoft.com/office/drawing/2014/main" id="{9B5B2AD8-E8EA-4FA0-93ED-E7BC671BA460}"/>
                  </a:ext>
                </a:extLst>
              </p:cNvPr>
              <p:cNvSpPr/>
              <p:nvPr/>
            </p:nvSpPr>
            <p:spPr>
              <a:xfrm>
                <a:off x="5930686" y="264330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Lasso()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1300;p31">
                <a:extLst>
                  <a:ext uri="{FF2B5EF4-FFF2-40B4-BE49-F238E27FC236}">
                    <a16:creationId xmlns:a16="http://schemas.microsoft.com/office/drawing/2014/main" id="{F981B152-4256-4C1A-93D5-CC9B20AC44E6}"/>
                  </a:ext>
                </a:extLst>
              </p:cNvPr>
              <p:cNvSpPr/>
              <p:nvPr/>
            </p:nvSpPr>
            <p:spPr>
              <a:xfrm>
                <a:off x="5278704" y="481423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CC00CC"/>
              </a:solidFill>
              <a:ln>
                <a:solidFill>
                  <a:srgbClr val="CC00CC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GradientBoostingRegressor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1292;p31">
                <a:extLst>
                  <a:ext uri="{FF2B5EF4-FFF2-40B4-BE49-F238E27FC236}">
                    <a16:creationId xmlns:a16="http://schemas.microsoft.com/office/drawing/2014/main" id="{25BC89AF-ED08-4984-BEDA-3FA90EFE0241}"/>
                  </a:ext>
                </a:extLst>
              </p:cNvPr>
              <p:cNvSpPr/>
              <p:nvPr/>
            </p:nvSpPr>
            <p:spPr>
              <a:xfrm>
                <a:off x="5877938" y="3344722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SVR()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7" name="Google Shape;1027;p27">
              <a:extLst>
                <a:ext uri="{FF2B5EF4-FFF2-40B4-BE49-F238E27FC236}">
                  <a16:creationId xmlns:a16="http://schemas.microsoft.com/office/drawing/2014/main" id="{B02995DB-7F92-47C4-BCEF-CD127F5A3AB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4818682" y="1663880"/>
              <a:ext cx="938722" cy="773442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027;p27">
              <a:extLst>
                <a:ext uri="{FF2B5EF4-FFF2-40B4-BE49-F238E27FC236}">
                  <a16:creationId xmlns:a16="http://schemas.microsoft.com/office/drawing/2014/main" id="{5AC5997D-AC70-4552-88E1-7B48DEB8002D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4883719" y="2334669"/>
              <a:ext cx="1308719" cy="43147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1027;p27">
              <a:extLst>
                <a:ext uri="{FF2B5EF4-FFF2-40B4-BE49-F238E27FC236}">
                  <a16:creationId xmlns:a16="http://schemas.microsoft.com/office/drawing/2014/main" id="{9E03F760-7EFE-4FF4-8149-0B3BFC703634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4971082" y="3023189"/>
              <a:ext cx="1438304" cy="7856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1027;p27">
              <a:extLst>
                <a:ext uri="{FF2B5EF4-FFF2-40B4-BE49-F238E27FC236}">
                  <a16:creationId xmlns:a16="http://schemas.microsoft.com/office/drawing/2014/main" id="{1067D374-3383-4570-9452-E1E1E114F8B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971082" y="3490611"/>
              <a:ext cx="1385556" cy="23400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1027;p27">
              <a:extLst>
                <a:ext uri="{FF2B5EF4-FFF2-40B4-BE49-F238E27FC236}">
                  <a16:creationId xmlns:a16="http://schemas.microsoft.com/office/drawing/2014/main" id="{237D26E0-9781-4FBB-A255-0FEFA4CD50A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71082" y="3872720"/>
              <a:ext cx="1221356" cy="56974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027;p27">
              <a:extLst>
                <a:ext uri="{FF2B5EF4-FFF2-40B4-BE49-F238E27FC236}">
                  <a16:creationId xmlns:a16="http://schemas.microsoft.com/office/drawing/2014/main" id="{F5D0899A-0D95-4FCF-95C3-68EF6BD309B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3719" y="4208465"/>
              <a:ext cx="873685" cy="985654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3" name="Image 72">
            <a:extLst>
              <a:ext uri="{FF2B5EF4-FFF2-40B4-BE49-F238E27FC236}">
                <a16:creationId xmlns:a16="http://schemas.microsoft.com/office/drawing/2014/main" id="{F75A07C1-65F6-422E-8BAC-F73B9F36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67" y="4130165"/>
            <a:ext cx="457727" cy="42727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27AFC161-61FC-4958-A9E7-6A3878C97671}"/>
              </a:ext>
            </a:extLst>
          </p:cNvPr>
          <p:cNvSpPr txBox="1"/>
          <p:nvPr/>
        </p:nvSpPr>
        <p:spPr>
          <a:xfrm>
            <a:off x="8767145" y="4143588"/>
            <a:ext cx="28348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Métriques sélectionnées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MAE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RMSE</a:t>
            </a:r>
            <a:endParaRPr lang="fr-FR" sz="2000" i="1" dirty="0">
              <a:solidFill>
                <a:schemeClr val="tx1">
                  <a:lumMod val="50000"/>
                  <a:lumOff val="50000"/>
                </a:schemeClr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0000"/>
                </a:solidFill>
                <a:latin typeface="Google Sans"/>
              </a:rPr>
              <a:t>Durée</a:t>
            </a:r>
          </a:p>
        </p:txBody>
      </p:sp>
    </p:spTree>
    <p:extLst>
      <p:ext uri="{BB962C8B-B14F-4D97-AF65-F5344CB8AC3E}">
        <p14:creationId xmlns:p14="http://schemas.microsoft.com/office/powerpoint/2010/main" val="3132281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259163-26D8-4F77-B158-267CCD135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2" y="2606543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736538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 mode par défaut,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a le meilleur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CB0F9-6A2D-49F0-93DD-34A0AC6FC50F}"/>
              </a:ext>
            </a:extLst>
          </p:cNvPr>
          <p:cNvSpPr/>
          <p:nvPr/>
        </p:nvSpPr>
        <p:spPr>
          <a:xfrm>
            <a:off x="7121106" y="3545572"/>
            <a:ext cx="1014434" cy="2110001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149047-D6F6-415E-84BD-B36B9BC0E816}"/>
              </a:ext>
            </a:extLst>
          </p:cNvPr>
          <p:cNvSpPr/>
          <p:nvPr/>
        </p:nvSpPr>
        <p:spPr>
          <a:xfrm>
            <a:off x="9911098" y="2855741"/>
            <a:ext cx="1290302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2B1A3C4-4170-4B5E-8006-6BAC6DE68D2E}"/>
              </a:ext>
            </a:extLst>
          </p:cNvPr>
          <p:cNvCxnSpPr>
            <a:cxnSpLocks/>
          </p:cNvCxnSpPr>
          <p:nvPr/>
        </p:nvCxnSpPr>
        <p:spPr>
          <a:xfrm flipH="1">
            <a:off x="8135540" y="5560234"/>
            <a:ext cx="1775558" cy="95339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AD275AA-AD3F-4985-A59E-FB9886ACCFDD}"/>
              </a:ext>
            </a:extLst>
          </p:cNvPr>
          <p:cNvCxnSpPr>
            <a:cxnSpLocks/>
          </p:cNvCxnSpPr>
          <p:nvPr/>
        </p:nvCxnSpPr>
        <p:spPr>
          <a:xfrm flipH="1">
            <a:off x="8135540" y="2855741"/>
            <a:ext cx="1775558" cy="689831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03ACF36-B6C2-4421-8D7B-5BBEEF65B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9977714" y="2897807"/>
            <a:ext cx="1169856" cy="261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0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1179456-2BD4-47E7-97C6-F3DD2B65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2"/>
          <a:stretch/>
        </p:blipFill>
        <p:spPr>
          <a:xfrm>
            <a:off x="2784246" y="1877776"/>
            <a:ext cx="6665194" cy="391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méthodes ensemblistes ont les meilleurs résultats lors de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810F406-8C19-4C6E-9455-C5D231FD7F9B}"/>
              </a:ext>
            </a:extLst>
          </p:cNvPr>
          <p:cNvCxnSpPr>
            <a:cxnSpLocks/>
          </p:cNvCxnSpPr>
          <p:nvPr/>
        </p:nvCxnSpPr>
        <p:spPr>
          <a:xfrm>
            <a:off x="1157681" y="2726422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3A6D78-E61F-408C-909A-646F3A9CA94C}"/>
              </a:ext>
            </a:extLst>
          </p:cNvPr>
          <p:cNvCxnSpPr>
            <a:cxnSpLocks/>
          </p:cNvCxnSpPr>
          <p:nvPr/>
        </p:nvCxnSpPr>
        <p:spPr>
          <a:xfrm>
            <a:off x="1157681" y="2996268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C6BD76-6BBB-4DEE-9BE8-C44EF8903B25}"/>
              </a:ext>
            </a:extLst>
          </p:cNvPr>
          <p:cNvCxnSpPr>
            <a:cxnSpLocks/>
          </p:cNvCxnSpPr>
          <p:nvPr/>
        </p:nvCxnSpPr>
        <p:spPr>
          <a:xfrm flipH="1">
            <a:off x="9382207" y="3231159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A460100-E5EC-4EE8-A645-E7A9D035A755}"/>
              </a:ext>
            </a:extLst>
          </p:cNvPr>
          <p:cNvCxnSpPr>
            <a:cxnSpLocks/>
          </p:cNvCxnSpPr>
          <p:nvPr/>
        </p:nvCxnSpPr>
        <p:spPr>
          <a:xfrm flipH="1">
            <a:off x="9382207" y="3433893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78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878BF4-871C-40EC-89A6-27C9C1D5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2286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continue à avoir le meilleur résultat avec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3DAB75-8EA4-4BDB-8267-F238113FA3C0}"/>
              </a:ext>
            </a:extLst>
          </p:cNvPr>
          <p:cNvSpPr/>
          <p:nvPr/>
        </p:nvSpPr>
        <p:spPr>
          <a:xfrm>
            <a:off x="6585358" y="3427209"/>
            <a:ext cx="1038453" cy="2140885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4AB260-C55E-4484-834B-14554932A9BC}"/>
              </a:ext>
            </a:extLst>
          </p:cNvPr>
          <p:cNvSpPr/>
          <p:nvPr/>
        </p:nvSpPr>
        <p:spPr>
          <a:xfrm>
            <a:off x="8813525" y="2328831"/>
            <a:ext cx="1318100" cy="2693379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E98793A-FB77-4582-9074-6F0F26D78684}"/>
              </a:ext>
            </a:extLst>
          </p:cNvPr>
          <p:cNvCxnSpPr>
            <a:cxnSpLocks/>
          </p:cNvCxnSpPr>
          <p:nvPr/>
        </p:nvCxnSpPr>
        <p:spPr>
          <a:xfrm flipH="1">
            <a:off x="7601581" y="5020720"/>
            <a:ext cx="1211746" cy="547374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F59053B-7336-447A-A4F6-3ED104401CA9}"/>
              </a:ext>
            </a:extLst>
          </p:cNvPr>
          <p:cNvCxnSpPr>
            <a:cxnSpLocks/>
          </p:cNvCxnSpPr>
          <p:nvPr/>
        </p:nvCxnSpPr>
        <p:spPr>
          <a:xfrm flipH="1">
            <a:off x="7601579" y="2328831"/>
            <a:ext cx="1211746" cy="1098378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80445-A41B-4FF6-9179-032B3C8D68B6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2C56C5-9FC2-4192-83E1-121467ABCAA5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8AD6CA-1AA0-4D36-9BA0-716D33DEFF2B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F66185-D8D4-41AB-A1B4-173C5E142426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D68C2BE-E53F-4B60-9D89-45112C40C3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0CDD1A4-CA21-45AE-86DF-57EE5C94C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8" t="29515" r="9677" b="4759"/>
          <a:stretch/>
        </p:blipFill>
        <p:spPr>
          <a:xfrm>
            <a:off x="8846385" y="2368179"/>
            <a:ext cx="1268462" cy="26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7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Voyons plus en détails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520213-EB11-42BF-A745-655EA012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46" y="2437322"/>
            <a:ext cx="1983357" cy="1983357"/>
          </a:xfrm>
          <a:prstGeom prst="rect">
            <a:avLst/>
          </a:prstGeom>
        </p:spPr>
      </p:pic>
      <p:sp>
        <p:nvSpPr>
          <p:cNvPr id="317" name="Google Shape;1044;p27">
            <a:extLst>
              <a:ext uri="{FF2B5EF4-FFF2-40B4-BE49-F238E27FC236}">
                <a16:creationId xmlns:a16="http://schemas.microsoft.com/office/drawing/2014/main" id="{BD3E0A56-B04A-4D95-AC52-8019757EF817}"/>
              </a:ext>
            </a:extLst>
          </p:cNvPr>
          <p:cNvSpPr/>
          <p:nvPr/>
        </p:nvSpPr>
        <p:spPr>
          <a:xfrm>
            <a:off x="2318408" y="4497531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1036;p27">
            <a:extLst>
              <a:ext uri="{FF2B5EF4-FFF2-40B4-BE49-F238E27FC236}">
                <a16:creationId xmlns:a16="http://schemas.microsoft.com/office/drawing/2014/main" id="{CAF215E0-CD61-41C9-8D79-3E18D0CFA233}"/>
              </a:ext>
            </a:extLst>
          </p:cNvPr>
          <p:cNvSpPr/>
          <p:nvPr/>
        </p:nvSpPr>
        <p:spPr>
          <a:xfrm>
            <a:off x="2318408" y="3729506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1028;p27">
            <a:extLst>
              <a:ext uri="{FF2B5EF4-FFF2-40B4-BE49-F238E27FC236}">
                <a16:creationId xmlns:a16="http://schemas.microsoft.com/office/drawing/2014/main" id="{66DD6188-5EFC-4060-B56B-C5F1CB53ED0D}"/>
              </a:ext>
            </a:extLst>
          </p:cNvPr>
          <p:cNvSpPr/>
          <p:nvPr/>
        </p:nvSpPr>
        <p:spPr>
          <a:xfrm>
            <a:off x="2318408" y="2961469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1020;p27">
            <a:extLst>
              <a:ext uri="{FF2B5EF4-FFF2-40B4-BE49-F238E27FC236}">
                <a16:creationId xmlns:a16="http://schemas.microsoft.com/office/drawing/2014/main" id="{90386F62-729C-48ED-B4BE-D136FA9A0414}"/>
              </a:ext>
            </a:extLst>
          </p:cNvPr>
          <p:cNvSpPr/>
          <p:nvPr/>
        </p:nvSpPr>
        <p:spPr>
          <a:xfrm>
            <a:off x="2318408" y="219344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76;p31">
            <a:extLst>
              <a:ext uri="{FF2B5EF4-FFF2-40B4-BE49-F238E27FC236}">
                <a16:creationId xmlns:a16="http://schemas.microsoft.com/office/drawing/2014/main" id="{CFEB5C92-BE78-4FD9-82D7-FE751D057A82}"/>
              </a:ext>
            </a:extLst>
          </p:cNvPr>
          <p:cNvSpPr/>
          <p:nvPr/>
        </p:nvSpPr>
        <p:spPr>
          <a:xfrm>
            <a:off x="4719659" y="210066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KNeighborsRegressor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</a:p>
        </p:txBody>
      </p:sp>
      <p:sp>
        <p:nvSpPr>
          <p:cNvPr id="29" name="Google Shape;1300;p31">
            <a:extLst>
              <a:ext uri="{FF2B5EF4-FFF2-40B4-BE49-F238E27FC236}">
                <a16:creationId xmlns:a16="http://schemas.microsoft.com/office/drawing/2014/main" id="{F981B152-4256-4C1A-93D5-CC9B20AC44E6}"/>
              </a:ext>
            </a:extLst>
          </p:cNvPr>
          <p:cNvSpPr/>
          <p:nvPr/>
        </p:nvSpPr>
        <p:spPr>
          <a:xfrm>
            <a:off x="4284625" y="4960119"/>
            <a:ext cx="2592000" cy="4680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solidFill>
              <a:srgbClr val="CC00C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GradientBoostingRegressor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  <a:endParaRPr sz="1400" b="1"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5AC5997D-AC70-4552-88E1-7B48DEB8002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10940" y="2334669"/>
            <a:ext cx="1308719" cy="431475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1027;p27">
            <a:extLst>
              <a:ext uri="{FF2B5EF4-FFF2-40B4-BE49-F238E27FC236}">
                <a16:creationId xmlns:a16="http://schemas.microsoft.com/office/drawing/2014/main" id="{F5D0899A-0D95-4FCF-95C3-68EF6BD309B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410940" y="4208465"/>
            <a:ext cx="873685" cy="985654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34" name="Accolade fermante 33">
            <a:extLst>
              <a:ext uri="{FF2B5EF4-FFF2-40B4-BE49-F238E27FC236}">
                <a16:creationId xmlns:a16="http://schemas.microsoft.com/office/drawing/2014/main" id="{EED6D861-A18F-4949-9CF4-C66CA100BFEF}"/>
              </a:ext>
            </a:extLst>
          </p:cNvPr>
          <p:cNvSpPr/>
          <p:nvPr/>
        </p:nvSpPr>
        <p:spPr>
          <a:xfrm rot="10800000">
            <a:off x="7390197" y="1892993"/>
            <a:ext cx="443493" cy="880700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C92CF73-96C7-431E-8EEC-6A603062C50B}"/>
              </a:ext>
            </a:extLst>
          </p:cNvPr>
          <p:cNvSpPr txBox="1"/>
          <p:nvPr/>
        </p:nvSpPr>
        <p:spPr>
          <a:xfrm>
            <a:off x="7833690" y="1979400"/>
            <a:ext cx="2834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metric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euclidean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n_neighbors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15</a:t>
            </a: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73675275-46AA-45F6-BB98-443EF0CE171A}"/>
              </a:ext>
            </a:extLst>
          </p:cNvPr>
          <p:cNvSpPr/>
          <p:nvPr/>
        </p:nvSpPr>
        <p:spPr>
          <a:xfrm rot="10800000">
            <a:off x="6926877" y="4548263"/>
            <a:ext cx="443493" cy="1300197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8562203-1BD9-46AA-943E-B0573FC26C02}"/>
              </a:ext>
            </a:extLst>
          </p:cNvPr>
          <p:cNvSpPr txBox="1"/>
          <p:nvPr/>
        </p:nvSpPr>
        <p:spPr>
          <a:xfrm>
            <a:off x="7311659" y="4533491"/>
            <a:ext cx="28348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learning_rate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: 0,01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max_depth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n_estimators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500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0000"/>
                </a:solidFill>
                <a:latin typeface="Google Sans"/>
              </a:rPr>
              <a:t>Subsample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 : 0,5</a:t>
            </a:r>
            <a:endParaRPr lang="fr-FR" sz="20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1143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D6832BE-61EF-48D4-A2DB-D23E7513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063" r="64322" b="2504"/>
          <a:stretch/>
        </p:blipFill>
        <p:spPr>
          <a:xfrm>
            <a:off x="6365484" y="2314998"/>
            <a:ext cx="4178108" cy="363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FAB430-22C8-45C1-B83D-36675339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92" y="1924764"/>
            <a:ext cx="4743025" cy="355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F839B3-3B85-481B-89A7-D6E5446F8B3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8F63F8-4B7C-43C7-BC61-F9AEBB334346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0,377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03631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D6D6CB-FD98-4F3C-A9CD-B6DAB7342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7133" r="9312"/>
          <a:stretch/>
        </p:blipFill>
        <p:spPr>
          <a:xfrm>
            <a:off x="8247476" y="3142014"/>
            <a:ext cx="3263319" cy="283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7BA82-B652-4020-AAB3-A3B76B9B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7133" r="36457"/>
          <a:stretch/>
        </p:blipFill>
        <p:spPr>
          <a:xfrm>
            <a:off x="4464340" y="2132079"/>
            <a:ext cx="3176632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8A81C1-E58F-4ACC-98B6-29C492490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7133" r="64175"/>
          <a:stretch/>
        </p:blipFill>
        <p:spPr>
          <a:xfrm>
            <a:off x="681205" y="1446188"/>
            <a:ext cx="3176631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236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14965C-6A2E-41BB-9E18-F0EBA465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2" y="1705284"/>
            <a:ext cx="4815856" cy="385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types de consommation n'ajoutent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2306396" y="2253233"/>
            <a:ext cx="1082756" cy="524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40F723-C813-4406-A873-72742A28C18D}"/>
              </a:ext>
            </a:extLst>
          </p:cNvPr>
          <p:cNvSpPr/>
          <p:nvPr/>
        </p:nvSpPr>
        <p:spPr>
          <a:xfrm>
            <a:off x="2306396" y="3110589"/>
            <a:ext cx="1082756" cy="337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852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7AB90-2DB5-4D26-808A-F48F19D5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8" y="1805859"/>
            <a:ext cx="5074882" cy="38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7F19D2-5CCF-4190-9E40-EA6DD9CA4D7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A3665D6-6B3C-4D4B-9E66-B8FA4F0D1CA2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0,317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D2EF82-B4E4-4EB5-B0C4-8848C840B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5283" r="64083" b="3692"/>
          <a:stretch/>
        </p:blipFill>
        <p:spPr>
          <a:xfrm>
            <a:off x="6465574" y="2418103"/>
            <a:ext cx="4347835" cy="378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445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47B75FE-D85B-40F5-A439-A562CB6D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6858" r="64518" b="3142"/>
          <a:stretch/>
        </p:blipFill>
        <p:spPr>
          <a:xfrm>
            <a:off x="561266" y="1327816"/>
            <a:ext cx="312629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7CDE2B-FBCC-400A-B643-CBE38605C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2" t="6858" r="37006" b="3142"/>
          <a:stretch/>
        </p:blipFill>
        <p:spPr>
          <a:xfrm>
            <a:off x="4174209" y="2322960"/>
            <a:ext cx="312629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D38DD7-436C-4882-9003-B2978D691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3" t="6858" r="8280" b="3142"/>
          <a:stretch/>
        </p:blipFill>
        <p:spPr>
          <a:xfrm>
            <a:off x="8017792" y="3290528"/>
            <a:ext cx="3350004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1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21180"/>
              </p:ext>
            </p:extLst>
          </p:nvPr>
        </p:nvGraphicFramePr>
        <p:xfrm>
          <a:off x="377905" y="1327816"/>
          <a:ext cx="11461673" cy="480629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Il s'agit de l'ensemble de données de base.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99441x4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 client et son emplacement.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99441x5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order_reviews_dataset.csv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relatives sur les avis des clients.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100000x7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order_items_dataset.csv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Comprend des données sur les articles achetés dans chaque commande.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112650x7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products_dataset.csv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données sur les produits vendus par </a:t>
                      </a:r>
                      <a:r>
                        <a:rPr lang="fr-FR" sz="1400" dirty="0" err="1"/>
                        <a:t>Olist</a:t>
                      </a:r>
                      <a:r>
                        <a:rPr lang="fr-FR" sz="1400" dirty="0"/>
                        <a:t>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2674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32951x9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0,83 %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05722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7846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BCD395-A3AE-49A0-92C3-F6B570DF1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4" y="1730450"/>
            <a:ext cx="5003348" cy="40026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BC54A1-B23A-42C1-B58B-FDAD7B01C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3" y="1730450"/>
            <a:ext cx="4985334" cy="398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927844" y="2247241"/>
            <a:ext cx="1082756" cy="126728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927844" y="4451039"/>
            <a:ext cx="1687812" cy="633641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447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992E4-81DD-4E06-8FBA-D5F25A78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4" y="2550665"/>
            <a:ext cx="8021865" cy="320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55AC1-1899-4F28-83CD-B4BAD05AB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est encore le meilleur résultat après optimisation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87398E-5D5D-463D-A67E-752AAB809CBB}"/>
              </a:ext>
            </a:extLst>
          </p:cNvPr>
          <p:cNvSpPr/>
          <p:nvPr/>
        </p:nvSpPr>
        <p:spPr>
          <a:xfrm>
            <a:off x="6585358" y="2958301"/>
            <a:ext cx="1038453" cy="2670390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C55BD-FCF9-4426-8FB0-F95EF995261E}"/>
              </a:ext>
            </a:extLst>
          </p:cNvPr>
          <p:cNvSpPr/>
          <p:nvPr/>
        </p:nvSpPr>
        <p:spPr>
          <a:xfrm>
            <a:off x="8804000" y="2449999"/>
            <a:ext cx="1160063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1DFE341-05EE-47DE-80DF-BD1885509074}"/>
              </a:ext>
            </a:extLst>
          </p:cNvPr>
          <p:cNvCxnSpPr>
            <a:cxnSpLocks/>
          </p:cNvCxnSpPr>
          <p:nvPr/>
        </p:nvCxnSpPr>
        <p:spPr>
          <a:xfrm flipH="1">
            <a:off x="7643937" y="5120389"/>
            <a:ext cx="1160063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9126BBA-E8DC-471F-B953-F45F80CD631B}"/>
              </a:ext>
            </a:extLst>
          </p:cNvPr>
          <p:cNvCxnSpPr>
            <a:cxnSpLocks/>
          </p:cNvCxnSpPr>
          <p:nvPr/>
        </p:nvCxnSpPr>
        <p:spPr>
          <a:xfrm flipH="1">
            <a:off x="7623811" y="2449999"/>
            <a:ext cx="1189516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AD8D1-DEC8-4D62-95F4-F56E8A23070A}"/>
              </a:ext>
            </a:extLst>
          </p:cNvPr>
          <p:cNvSpPr/>
          <p:nvPr/>
        </p:nvSpPr>
        <p:spPr>
          <a:xfrm>
            <a:off x="0" y="1793698"/>
            <a:ext cx="4685263" cy="42222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354083-7752-4A25-A7DB-202DD630C347}"/>
              </a:ext>
            </a:extLst>
          </p:cNvPr>
          <p:cNvSpPr txBox="1"/>
          <p:nvPr/>
        </p:nvSpPr>
        <p:spPr>
          <a:xfrm>
            <a:off x="18015" y="1816204"/>
            <a:ext cx="452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GridSearchCV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+ Validation croisée avec K-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Fold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7C962EC-7DB0-46AA-9BD9-A0E4ABDF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7" t="13277" r="9760" b="4563"/>
          <a:stretch/>
        </p:blipFill>
        <p:spPr>
          <a:xfrm>
            <a:off x="8876791" y="2484102"/>
            <a:ext cx="1007729" cy="26362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B1F8895-49E6-4F03-AFCB-AF4C0A827ACC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CCF571-FE14-4245-B3C6-91C3AF634327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862984A-1D7B-4B0C-A896-3054460720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5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Modèle final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21EAA713-77E0-4B87-B8DF-B8E29FFA973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91577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0DDD3F-6CB6-4EB3-BBCB-8A8E6ACA4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0" y="1870478"/>
            <a:ext cx="4315169" cy="3236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3F70C7-A81B-46D4-84C8-07450E7EA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5911" r="64323" b="2967"/>
          <a:stretch/>
        </p:blipFill>
        <p:spPr>
          <a:xfrm>
            <a:off x="6618588" y="2477237"/>
            <a:ext cx="4014772" cy="3479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89981A-33D4-491D-9019-53920B090879}"/>
              </a:ext>
            </a:extLst>
          </p:cNvPr>
          <p:cNvSpPr/>
          <p:nvPr/>
        </p:nvSpPr>
        <p:spPr>
          <a:xfrm>
            <a:off x="0" y="574953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7A3066B-5FF5-434E-AC98-A6421C4D5607}"/>
              </a:ext>
            </a:extLst>
          </p:cNvPr>
          <p:cNvSpPr txBox="1"/>
          <p:nvPr/>
        </p:nvSpPr>
        <p:spPr>
          <a:xfrm>
            <a:off x="18014" y="577204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plus élevé par rapport à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CADC54-A9E9-4287-8E8F-233C6450D223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872D88-D19D-4064-8F26-1176CDB8E355}"/>
              </a:ext>
            </a:extLst>
          </p:cNvPr>
          <p:cNvSpPr txBox="1"/>
          <p:nvPr/>
        </p:nvSpPr>
        <p:spPr>
          <a:xfrm>
            <a:off x="18014" y="1282052"/>
            <a:ext cx="1458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0,23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51597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3C955D-2A24-48CC-B82A-DAD70DF15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7313" r="64122" b="4369"/>
          <a:stretch/>
        </p:blipFill>
        <p:spPr>
          <a:xfrm>
            <a:off x="561266" y="1497205"/>
            <a:ext cx="3237713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5A9DFB-B089-4F72-A82B-D7156C54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2" t="7313" r="37100" b="4369"/>
          <a:stretch/>
        </p:blipFill>
        <p:spPr>
          <a:xfrm>
            <a:off x="4368300" y="2384687"/>
            <a:ext cx="3139155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204A4F-54E2-48F8-B413-DE653A92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9" t="7313" r="8857" b="4369"/>
          <a:stretch/>
        </p:blipFill>
        <p:spPr>
          <a:xfrm>
            <a:off x="8076776" y="3429000"/>
            <a:ext cx="3291020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D882F5-C544-433D-82E2-6C025BF8D39F}"/>
              </a:ext>
            </a:extLst>
          </p:cNvPr>
          <p:cNvSpPr/>
          <p:nvPr/>
        </p:nvSpPr>
        <p:spPr>
          <a:xfrm>
            <a:off x="0" y="568274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2D99F1-A025-4420-8C42-A11836817F0D}"/>
              </a:ext>
            </a:extLst>
          </p:cNvPr>
          <p:cNvSpPr txBox="1"/>
          <p:nvPr/>
        </p:nvSpPr>
        <p:spPr>
          <a:xfrm>
            <a:off x="18014" y="570525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meilleur que celui de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991194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8ECC42-B845-46DB-9F06-DBD3AE69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07" y="1207653"/>
            <a:ext cx="5531667" cy="444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592284" y="1675887"/>
            <a:ext cx="1218028" cy="1525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592283" y="4267026"/>
            <a:ext cx="1822035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BC51C-A3C0-4F22-9F20-0699E39D249F}"/>
              </a:ext>
            </a:extLst>
          </p:cNvPr>
          <p:cNvSpPr/>
          <p:nvPr/>
        </p:nvSpPr>
        <p:spPr>
          <a:xfrm>
            <a:off x="1592283" y="4979468"/>
            <a:ext cx="5276108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6910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Baseline - 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dummyRegressor</a:t>
            </a:r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032567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avec les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baselines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28D9C-864C-4D67-9D3A-B9CD0AEE6A89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321A2AC-4021-475B-982A-C9059EF0F67B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obtenu par le Gradient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Boosting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est meilleur que celui des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baselines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88A6561-5619-4DE0-BB54-17C87318C598}"/>
              </a:ext>
            </a:extLst>
          </p:cNvPr>
          <p:cNvGrpSpPr/>
          <p:nvPr/>
        </p:nvGrpSpPr>
        <p:grpSpPr>
          <a:xfrm>
            <a:off x="2201204" y="1036923"/>
            <a:ext cx="7041771" cy="4145157"/>
            <a:chOff x="2201204" y="1036923"/>
            <a:chExt cx="7041771" cy="414515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2E0CA62-75B2-4531-AB4F-973CF4F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204" y="1036923"/>
              <a:ext cx="7041771" cy="4145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414DEDB-8EB4-4536-A256-D10C0F0BA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" t="6763" r="8603" b="5916"/>
            <a:stretch/>
          </p:blipFill>
          <p:spPr>
            <a:xfrm>
              <a:off x="2201204" y="1036924"/>
              <a:ext cx="5937629" cy="4145156"/>
            </a:xfrm>
            <a:prstGeom prst="rect">
              <a:avLst/>
            </a:prstGeom>
          </p:spPr>
        </p:pic>
      </p:grpSp>
      <p:cxnSp>
        <p:nvCxnSpPr>
          <p:cNvPr id="23" name="Google Shape;1027;p27">
            <a:extLst>
              <a:ext uri="{FF2B5EF4-FFF2-40B4-BE49-F238E27FC236}">
                <a16:creationId xmlns:a16="http://schemas.microsoft.com/office/drawing/2014/main" id="{FBAD2249-D810-457A-8ECD-7E768EB523E4}"/>
              </a:ext>
            </a:extLst>
          </p:cNvPr>
          <p:cNvCxnSpPr>
            <a:cxnSpLocks/>
            <a:stCxn id="21" idx="1"/>
            <a:endCxn id="22" idx="2"/>
          </p:cNvCxnSpPr>
          <p:nvPr/>
        </p:nvCxnSpPr>
        <p:spPr>
          <a:xfrm flipH="1" flipV="1">
            <a:off x="3286640" y="5092117"/>
            <a:ext cx="4238111" cy="652166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941D2-06D8-4C6A-BE84-15F78D991626}"/>
              </a:ext>
            </a:extLst>
          </p:cNvPr>
          <p:cNvSpPr/>
          <p:nvPr/>
        </p:nvSpPr>
        <p:spPr>
          <a:xfrm>
            <a:off x="2605287" y="3171825"/>
            <a:ext cx="1362706" cy="1920292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68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Autres prédictions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744423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1B0D9E6-C0A0-47F3-A6DB-51ABABE17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57123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l’énergie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647159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41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24026"/>
            <a:ext cx="2056928" cy="265704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AC56BF5D-ABB9-45FB-BC6B-D1EE710DF891}"/>
              </a:ext>
            </a:extLst>
          </p:cNvPr>
          <p:cNvSpPr/>
          <p:nvPr/>
        </p:nvSpPr>
        <p:spPr>
          <a:xfrm rot="10800000">
            <a:off x="8954673" y="2371139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7" name="Google Shape;1027;p27">
            <a:extLst>
              <a:ext uri="{FF2B5EF4-FFF2-40B4-BE49-F238E27FC236}">
                <a16:creationId xmlns:a16="http://schemas.microsoft.com/office/drawing/2014/main" id="{47A9DE20-F47A-41A2-8CCD-A42A392FFC1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8739877" y="3050894"/>
            <a:ext cx="214796" cy="165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79B4D08-C167-4366-B375-FF24257DE0AA}"/>
              </a:ext>
            </a:extLst>
          </p:cNvPr>
          <p:cNvSpPr txBox="1"/>
          <p:nvPr/>
        </p:nvSpPr>
        <p:spPr>
          <a:xfrm>
            <a:off x="9250875" y="2494693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857375"/>
            <a:ext cx="2056928" cy="2569123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822211" y="4426498"/>
            <a:ext cx="190755" cy="1249698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370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79425"/>
              </p:ext>
            </p:extLst>
          </p:nvPr>
        </p:nvGraphicFramePr>
        <p:xfrm>
          <a:off x="377905" y="1327816"/>
          <a:ext cx="11461673" cy="3845032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sellers_dataset.csv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comprend des données sur les vendeurs qui ont exécuté les commandes passées sur </a:t>
                      </a:r>
                      <a:r>
                        <a:rPr lang="fr-FR" sz="1400" dirty="0" err="1"/>
                        <a:t>Olist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3095x4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</a:rPr>
                        <a:t>order_payments_dataset.csv</a:t>
                      </a:r>
                      <a:endParaRPr lang="fr-FR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les options de paiement des commandes.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1103886x5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geolocation_dataset.csv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informations sur les codes postaux brésiliens et ses coordonnées </a:t>
                      </a:r>
                      <a:r>
                        <a:rPr lang="fr-FR" sz="1400" dirty="0" err="1"/>
                        <a:t>lat</a:t>
                      </a:r>
                      <a:r>
                        <a:rPr lang="fr-FR" sz="1400" dirty="0"/>
                        <a:t>/</a:t>
                      </a:r>
                      <a:r>
                        <a:rPr lang="fr-FR" sz="1400" dirty="0" err="1"/>
                        <a:t>lng</a:t>
                      </a:r>
                      <a:r>
                        <a:rPr lang="fr-FR" sz="1400" dirty="0"/>
                        <a:t>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1000163x5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product_category_name_translation.csv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Traduit le </a:t>
                      </a:r>
                      <a:r>
                        <a:rPr lang="fr-FR" sz="1400" dirty="0" err="1"/>
                        <a:t>product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category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name</a:t>
                      </a:r>
                      <a:r>
                        <a:rPr lang="fr-FR" sz="1400" dirty="0"/>
                        <a:t> en anglais.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71x2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3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39787-7766-4464-A68C-D8EE49CA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61832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429045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3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81175"/>
            <a:ext cx="2056928" cy="259989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476462"/>
            <a:ext cx="2056928" cy="2950037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713154" y="4426499"/>
            <a:ext cx="299812" cy="1249697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8964198" y="2643292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</p:cNvCxnSpPr>
          <p:nvPr/>
        </p:nvCxnSpPr>
        <p:spPr>
          <a:xfrm>
            <a:off x="8739877" y="3323049"/>
            <a:ext cx="286677" cy="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250875" y="2738271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69671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L'importance d'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EnergyStarScore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5094477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8418C-649D-4671-B1B5-9E3F2BA3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00" y="2181071"/>
            <a:ext cx="6427053" cy="374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3229762" y="2465892"/>
            <a:ext cx="5083728" cy="339801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9213322" y="3374440"/>
            <a:ext cx="443493" cy="1846655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313490" y="4297767"/>
            <a:ext cx="899832" cy="1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514049" y="3374441"/>
            <a:ext cx="267795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br>
              <a:rPr lang="fr-FR" sz="1400" dirty="0">
                <a:solidFill>
                  <a:srgbClr val="000000"/>
                </a:solidFill>
                <a:latin typeface="Google Sans"/>
              </a:rPr>
            </a:b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agrégées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b="1" u="none" strike="noStrike" dirty="0">
                <a:solidFill>
                  <a:srgbClr val="00B050"/>
                </a:solidFill>
                <a:effectLst/>
                <a:latin typeface="Google Sans"/>
              </a:rPr>
              <a:t>Energy Star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3CC419-7ED2-4ED2-8F13-C3610C07BB39}"/>
              </a:ext>
            </a:extLst>
          </p:cNvPr>
          <p:cNvSpPr/>
          <p:nvPr/>
        </p:nvSpPr>
        <p:spPr>
          <a:xfrm>
            <a:off x="-1" y="1252842"/>
            <a:ext cx="8011391" cy="62823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E4A3215-CAFA-4E14-AC32-1DBE16FF260E}"/>
              </a:ext>
            </a:extLst>
          </p:cNvPr>
          <p:cNvSpPr txBox="1"/>
          <p:nvPr/>
        </p:nvSpPr>
        <p:spPr>
          <a:xfrm>
            <a:off x="0" y="1281786"/>
            <a:ext cx="7834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10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3,52 % de valeurs manquantes. </a:t>
            </a:r>
          </a:p>
          <a:p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Après avoir fait la réduction selon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EnergyStarScore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NaN, la taille du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dataset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est de 0,29% </a:t>
            </a:r>
            <a:endParaRPr lang="fr-FR" sz="1600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212924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8" y="5676196"/>
            <a:ext cx="4879072" cy="464545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4832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Il faut considérer l'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énergieStarScore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dès le début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CD63D4-24FD-48B6-AA1E-30D6E173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6" y="1416983"/>
            <a:ext cx="4879072" cy="3903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B03CF8-4BE2-4BFE-8AEA-EC6C341AF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6983"/>
            <a:ext cx="4787318" cy="382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9875EA-6B16-4498-98F4-46870BC86B0A}"/>
              </a:ext>
            </a:extLst>
          </p:cNvPr>
          <p:cNvSpPr/>
          <p:nvPr/>
        </p:nvSpPr>
        <p:spPr>
          <a:xfrm>
            <a:off x="1031846" y="3749879"/>
            <a:ext cx="1736520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4B9D12-5FEB-465F-8FD0-3B5065E20204}"/>
              </a:ext>
            </a:extLst>
          </p:cNvPr>
          <p:cNvSpPr/>
          <p:nvPr/>
        </p:nvSpPr>
        <p:spPr>
          <a:xfrm>
            <a:off x="6251197" y="3260867"/>
            <a:ext cx="1693177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3387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5936B0-0B3B-410D-AA09-D12A1CE78FF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67EC350-A60A-4878-AC10-60F565A47FFA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913AC283-2856-4C45-9D97-71F0602BF6C3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AB5D4995-9044-41A5-98E9-C4959BF2C6BA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9EAF93CA-6E3C-4E85-9B7F-0E20AC077B3E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28F712E7-7DD9-45D4-B9D8-82B491A42EC4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9655ED37-BD3F-4598-B7EC-8FD035098E49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3E5BD531-AA15-464A-8E37-EB91788BA1D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5496252-57C0-4F72-A023-90AB21EA19A7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E9E457C3-311D-49DF-8865-68E22DA5A9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BCB9174A-E94D-4733-B998-DDBFAF2FE374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9DC2D7D-C8DC-43D5-A751-397D5054362E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ED444C71-E46D-44D9-A44C-A00844439A2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1431295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1001492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B79EDD-083C-4DEA-B579-B7304BDD18CF}"/>
              </a:ext>
            </a:extLst>
          </p:cNvPr>
          <p:cNvSpPr txBox="1"/>
          <p:nvPr/>
        </p:nvSpPr>
        <p:spPr>
          <a:xfrm>
            <a:off x="844895" y="2478658"/>
            <a:ext cx="102034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prendre en compte des variables déclaratives numérique en relation avec la taille de bâtiments.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PropertyGFABuilding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(s),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SecondLargestPropertyUseTypeGFA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etc.</a:t>
            </a:r>
            <a:endParaRPr lang="fr-FR" sz="1400" i="1" u="none" strike="noStrike" dirty="0">
              <a:solidFill>
                <a:schemeClr val="bg1">
                  <a:lumMod val="50000"/>
                </a:schemeClr>
              </a:solidFill>
              <a:effectLst/>
              <a:latin typeface="Google San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C30329-4C74-49AC-9F32-4F3FEBA3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964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75B878-1454-457A-B540-8EF6A5871670}"/>
              </a:ext>
            </a:extLst>
          </p:cNvPr>
          <p:cNvSpPr txBox="1"/>
          <p:nvPr/>
        </p:nvSpPr>
        <p:spPr>
          <a:xfrm>
            <a:off x="844895" y="1491296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Les courbes d’apprentissage montrent qu’il est nécessaire d’avoir plus de données pour obtenir de meilleurs résultats sur les modèles.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taille de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datasets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 sans variables cibles est de 1614 x 11</a:t>
            </a:r>
            <a:endParaRPr lang="fr-FR" sz="20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20AC3F1-B0BB-4E7D-8C73-85820D69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78658"/>
            <a:ext cx="457727" cy="4272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FA8AB11-A5F4-4599-AF30-E2A153834B7D}"/>
              </a:ext>
            </a:extLst>
          </p:cNvPr>
          <p:cNvSpPr txBox="1"/>
          <p:nvPr/>
        </p:nvSpPr>
        <p:spPr>
          <a:xfrm>
            <a:off x="844895" y="4135914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bien connaître le comportement de chaque modèle et ses paramètres pour en tirer le meilleur parti.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5EFC259-88FB-4D52-ABC5-921C6298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135914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698BDD5-7EAD-4A55-8659-0C529C0E7C2C}"/>
              </a:ext>
            </a:extLst>
          </p:cNvPr>
          <p:cNvSpPr txBox="1"/>
          <p:nvPr/>
        </p:nvSpPr>
        <p:spPr>
          <a:xfrm>
            <a:off x="830571" y="4990216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Sur la base du meilleur résultat obtenu par Gradient </a:t>
            </a:r>
            <a:r>
              <a:rPr lang="fr-FR" sz="2000" dirty="0" err="1">
                <a:latin typeface="Google Sans"/>
              </a:rPr>
              <a:t>Boosting</a:t>
            </a:r>
            <a:r>
              <a:rPr lang="fr-FR" sz="2000" dirty="0">
                <a:latin typeface="Google Sans"/>
              </a:rPr>
              <a:t>, il faut prendre en compte le </a:t>
            </a:r>
            <a:r>
              <a:rPr lang="fr-FR" sz="2000" dirty="0" err="1">
                <a:latin typeface="Google Sans"/>
              </a:rPr>
              <a:t>XGBoost</a:t>
            </a:r>
            <a:r>
              <a:rPr lang="fr-FR" sz="2000" dirty="0">
                <a:latin typeface="Google Sans"/>
              </a:rPr>
              <a:t> pour faire la prédiction.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E6C78E-3D6E-42B1-8A3E-87391A96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1" y="4990216"/>
            <a:ext cx="457727" cy="42727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2CE28751-E9A6-416A-97CD-5F27DC390646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59D764-0A56-4863-B2CC-5954B09710CB}"/>
              </a:ext>
            </a:extLst>
          </p:cNvPr>
          <p:cNvSpPr txBox="1"/>
          <p:nvPr/>
        </p:nvSpPr>
        <p:spPr>
          <a:xfrm>
            <a:off x="828946" y="3405925"/>
            <a:ext cx="10743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recommandé de considérer </a:t>
            </a:r>
            <a:r>
              <a:rPr lang="fr-FR" sz="2000" dirty="0" err="1">
                <a:latin typeface="Google Sans"/>
              </a:rPr>
              <a:t>EnergySTARScore</a:t>
            </a:r>
            <a:r>
              <a:rPr lang="fr-FR" sz="2000" dirty="0">
                <a:latin typeface="Google Sans"/>
              </a:rPr>
              <a:t> dès le début.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44DA846-4852-4498-9490-38E5F97B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6" y="3405925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99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23B975D-1A42-46D2-A986-E758F08E51C0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</p:spTree>
    <p:extLst>
      <p:ext uri="{BB962C8B-B14F-4D97-AF65-F5344CB8AC3E}">
        <p14:creationId xmlns:p14="http://schemas.microsoft.com/office/powerpoint/2010/main" val="386968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1656CA7-067A-479C-9C22-03DB1C992AD9}"/>
              </a:ext>
            </a:extLst>
          </p:cNvPr>
          <p:cNvSpPr txBox="1">
            <a:spLocks/>
          </p:cNvSpPr>
          <p:nvPr/>
        </p:nvSpPr>
        <p:spPr>
          <a:xfrm>
            <a:off x="7492481" y="5284014"/>
            <a:ext cx="4002833" cy="946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OPENCLASSROOMS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3940235"/>
            <a:ext cx="1380931" cy="13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12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54A00AA-CF7B-43BF-9A74-00FFAB8AB15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1468499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brutes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AFE08C-F4E0-4B53-82F0-C632D586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233967"/>
            <a:ext cx="2941729" cy="1117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3FE864-6EFF-4D52-B466-AD164345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2461569"/>
            <a:ext cx="6859367" cy="9129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172B9F-BD57-4EEA-8792-A1D8EA81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17" y="3484408"/>
            <a:ext cx="5629706" cy="14254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F5159AF-AEA0-49E2-A4AE-C1F2178DC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16" y="5019754"/>
            <a:ext cx="3675467" cy="112094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C179360-17C0-4F5C-AA52-90305CD1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EE30F9A-8D10-4A46-9BCF-7F7991952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769" y="5426462"/>
            <a:ext cx="504825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1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946E089F-AA95-4242-9BD3-99264C5941D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20098</TotalTime>
  <Words>3944</Words>
  <Application>Microsoft Office PowerPoint</Application>
  <PresentationFormat>Grand écran</PresentationFormat>
  <Paragraphs>799</Paragraphs>
  <Slides>89</Slides>
  <Notes>60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89</vt:i4>
      </vt:variant>
    </vt:vector>
  </HeadingPairs>
  <TitlesOfParts>
    <vt:vector size="101" baseType="lpstr">
      <vt:lpstr>Arial</vt:lpstr>
      <vt:lpstr>Calibri</vt:lpstr>
      <vt:lpstr>Calibri Light</vt:lpstr>
      <vt:lpstr>Calibri Light (En-têtes)</vt:lpstr>
      <vt:lpstr>docs-Roboto</vt:lpstr>
      <vt:lpstr>Fira Sans Condensed Medium</vt:lpstr>
      <vt:lpstr>Fira Sans Extra Condensed</vt:lpstr>
      <vt:lpstr>Fira Sans Extra Condensed Medium</vt:lpstr>
      <vt:lpstr>Google Sans</vt:lpstr>
      <vt:lpstr>Roboto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Storytelling Infographics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543</cp:revision>
  <cp:lastPrinted>2021-09-06T10:04:02Z</cp:lastPrinted>
  <dcterms:created xsi:type="dcterms:W3CDTF">2019-08-03T17:49:11Z</dcterms:created>
  <dcterms:modified xsi:type="dcterms:W3CDTF">2021-09-16T10:51:42Z</dcterms:modified>
</cp:coreProperties>
</file>